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85" r:id="rId3"/>
    <p:sldId id="332" r:id="rId4"/>
    <p:sldId id="335" r:id="rId5"/>
    <p:sldId id="336" r:id="rId6"/>
    <p:sldId id="333" r:id="rId7"/>
    <p:sldId id="334" r:id="rId8"/>
    <p:sldId id="337" r:id="rId9"/>
    <p:sldId id="338" r:id="rId10"/>
    <p:sldId id="329" r:id="rId11"/>
    <p:sldId id="328" r:id="rId12"/>
    <p:sldId id="330" r:id="rId13"/>
    <p:sldId id="287" r:id="rId14"/>
  </p:sldIdLst>
  <p:sldSz cx="9144000" cy="6858000" type="screen4x3"/>
  <p:notesSz cx="6858000" cy="9144000"/>
  <p:embeddedFontLst>
    <p:embeddedFont>
      <p:font typeface="맑은 고딕" panose="020B0503020000020004" pitchFamily="50" charset="-127"/>
      <p:regular r:id="rId15"/>
      <p:bold r:id="rId16"/>
    </p:embeddedFont>
    <p:embeddedFont>
      <p:font typeface="HY견고딕" panose="02030600000101010101" pitchFamily="18" charset="-127"/>
      <p:regular r:id="rId17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204C82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372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18" Type="http://schemas.openxmlformats.org/officeDocument/2006/relationships/image" Target="../media/image2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17" Type="http://schemas.openxmlformats.org/officeDocument/2006/relationships/image" Target="../media/image22.jpeg"/><Relationship Id="rId2" Type="http://schemas.openxmlformats.org/officeDocument/2006/relationships/image" Target="../media/image7.jpeg"/><Relationship Id="rId16" Type="http://schemas.openxmlformats.org/officeDocument/2006/relationships/image" Target="../media/image21.jpeg"/><Relationship Id="rId1" Type="http://schemas.openxmlformats.org/officeDocument/2006/relationships/image" Target="../media/image6.jpeg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5" Type="http://schemas.openxmlformats.org/officeDocument/2006/relationships/image" Target="../media/image2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Relationship Id="rId14" Type="http://schemas.openxmlformats.org/officeDocument/2006/relationships/image" Target="../media/image19.jpeg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18" Type="http://schemas.openxmlformats.org/officeDocument/2006/relationships/image" Target="../media/image2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17" Type="http://schemas.openxmlformats.org/officeDocument/2006/relationships/image" Target="../media/image22.jpeg"/><Relationship Id="rId2" Type="http://schemas.openxmlformats.org/officeDocument/2006/relationships/image" Target="../media/image7.jpeg"/><Relationship Id="rId16" Type="http://schemas.openxmlformats.org/officeDocument/2006/relationships/image" Target="../media/image21.jpeg"/><Relationship Id="rId1" Type="http://schemas.openxmlformats.org/officeDocument/2006/relationships/image" Target="../media/image6.jpeg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5" Type="http://schemas.openxmlformats.org/officeDocument/2006/relationships/image" Target="../media/image2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Relationship Id="rId14" Type="http://schemas.openxmlformats.org/officeDocument/2006/relationships/image" Target="../media/image19.jpe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jpeg"/><Relationship Id="rId4" Type="http://schemas.openxmlformats.org/officeDocument/2006/relationships/image" Target="../media/image31.jpe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6C553-D961-426B-A83C-4EA9FDC2B0A7}" type="datetimeFigureOut">
              <a:rPr lang="ko-KR" altLang="en-US" smtClean="0"/>
              <a:pPr/>
              <a:t>2017-01-23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7F1D5-44D1-4A6A-BFEE-6CD67EDBE62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58460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6C553-D961-426B-A83C-4EA9FDC2B0A7}" type="datetimeFigureOut">
              <a:rPr lang="ko-KR" altLang="en-US" smtClean="0"/>
              <a:pPr/>
              <a:t>2017-01-23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7F1D5-44D1-4A6A-BFEE-6CD67EDBE62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08851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6C553-D961-426B-A83C-4EA9FDC2B0A7}" type="datetimeFigureOut">
              <a:rPr lang="ko-KR" altLang="en-US" smtClean="0"/>
              <a:pPr/>
              <a:t>2017-01-23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7F1D5-44D1-4A6A-BFEE-6CD67EDBE62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88585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6C553-D961-426B-A83C-4EA9FDC2B0A7}" type="datetimeFigureOut">
              <a:rPr lang="ko-KR" altLang="en-US" smtClean="0"/>
              <a:pPr/>
              <a:t>2017-01-23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7F1D5-44D1-4A6A-BFEE-6CD67EDBE62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25923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6C553-D961-426B-A83C-4EA9FDC2B0A7}" type="datetimeFigureOut">
              <a:rPr lang="ko-KR" altLang="en-US" smtClean="0"/>
              <a:pPr/>
              <a:t>2017-01-23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7F1D5-44D1-4A6A-BFEE-6CD67EDBE62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358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6C553-D961-426B-A83C-4EA9FDC2B0A7}" type="datetimeFigureOut">
              <a:rPr lang="ko-KR" altLang="en-US" smtClean="0"/>
              <a:pPr/>
              <a:t>2017-01-23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7F1D5-44D1-4A6A-BFEE-6CD67EDBE62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09039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6C553-D961-426B-A83C-4EA9FDC2B0A7}" type="datetimeFigureOut">
              <a:rPr lang="ko-KR" altLang="en-US" smtClean="0"/>
              <a:pPr/>
              <a:t>2017-01-23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7F1D5-44D1-4A6A-BFEE-6CD67EDBE62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57678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6C553-D961-426B-A83C-4EA9FDC2B0A7}" type="datetimeFigureOut">
              <a:rPr lang="ko-KR" altLang="en-US" smtClean="0"/>
              <a:pPr/>
              <a:t>2017-01-23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7F1D5-44D1-4A6A-BFEE-6CD67EDBE62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50890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6C553-D961-426B-A83C-4EA9FDC2B0A7}" type="datetimeFigureOut">
              <a:rPr lang="ko-KR" altLang="en-US" smtClean="0"/>
              <a:pPr/>
              <a:t>2017-01-23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7F1D5-44D1-4A6A-BFEE-6CD67EDBE62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20941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6C553-D961-426B-A83C-4EA9FDC2B0A7}" type="datetimeFigureOut">
              <a:rPr lang="ko-KR" altLang="en-US" smtClean="0"/>
              <a:pPr/>
              <a:t>2017-01-23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7F1D5-44D1-4A6A-BFEE-6CD67EDBE62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17383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6C553-D961-426B-A83C-4EA9FDC2B0A7}" type="datetimeFigureOut">
              <a:rPr lang="ko-KR" altLang="en-US" smtClean="0"/>
              <a:pPr/>
              <a:t>2017-01-23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7F1D5-44D1-4A6A-BFEE-6CD67EDBE62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81082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A6C553-D961-426B-A83C-4EA9FDC2B0A7}" type="datetimeFigureOut">
              <a:rPr lang="ko-KR" altLang="en-US" smtClean="0"/>
              <a:pPr/>
              <a:t>2017-01-23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37F1D5-44D1-4A6A-BFEE-6CD67EDBE62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91872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10794" y="2060848"/>
            <a:ext cx="59046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400" spc="-3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창의융합교육선도학교 </a:t>
            </a:r>
            <a:r>
              <a:rPr lang="ko-KR" altLang="en-US" sz="4400" spc="-300" dirty="0">
                <a:latin typeface="HY견고딕" panose="02030600000101010101" pitchFamily="18" charset="-127"/>
                <a:ea typeface="HY견고딕" panose="02030600000101010101" pitchFamily="18" charset="-127"/>
              </a:rPr>
              <a:t>성과발표회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67356" y="4467599"/>
            <a:ext cx="15915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spc="-3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2017.  2.  2.</a:t>
            </a:r>
            <a:endParaRPr lang="ko-KR" altLang="en-US" sz="2000" spc="-3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27984" y="5661248"/>
            <a:ext cx="468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spc="-3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숭</a:t>
            </a:r>
            <a:r>
              <a:rPr lang="ko-KR" altLang="en-US" sz="2800" spc="-3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의  중  학  교</a:t>
            </a:r>
            <a:endParaRPr lang="ko-KR" altLang="en-US" sz="2800" spc="-3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496" y="364594"/>
            <a:ext cx="5184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spc="-300" dirty="0">
                <a:latin typeface="HY견고딕" panose="02030600000101010101" pitchFamily="18" charset="-127"/>
                <a:ea typeface="HY견고딕" panose="02030600000101010101" pitchFamily="18" charset="-127"/>
              </a:rPr>
              <a:t>2016 </a:t>
            </a:r>
            <a:r>
              <a:rPr lang="ko-KR" altLang="en-US" sz="2000" spc="-3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창의융합교육 선도학교</a:t>
            </a:r>
            <a:endParaRPr lang="ko-KR" altLang="en-US" sz="2000" spc="-3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12598624"/>
      </p:ext>
    </p:extLst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389148" y="407566"/>
            <a:ext cx="7927268" cy="1077218"/>
            <a:chOff x="395536" y="378531"/>
            <a:chExt cx="7776864" cy="1077218"/>
          </a:xfrm>
        </p:grpSpPr>
        <p:sp>
          <p:nvSpPr>
            <p:cNvPr id="5" name="직사각형 4"/>
            <p:cNvSpPr/>
            <p:nvPr/>
          </p:nvSpPr>
          <p:spPr>
            <a:xfrm>
              <a:off x="539552" y="505147"/>
              <a:ext cx="45719" cy="504056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95536" y="378531"/>
              <a:ext cx="7776864" cy="107721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ko-KR" altLang="en-US" sz="3200" b="1" spc="-300" dirty="0" smtClean="0"/>
                <a:t> 교원의 </a:t>
              </a:r>
              <a:r>
                <a:rPr lang="en-US" altLang="ko-KR" sz="3200" b="1" spc="-300" dirty="0" smtClean="0"/>
                <a:t>STEAM </a:t>
              </a:r>
              <a:r>
                <a:rPr lang="ko-KR" altLang="en-US" sz="3200" b="1" spc="-300" dirty="0" smtClean="0"/>
                <a:t>역량강화 프로그램 운영 결과</a:t>
              </a:r>
              <a:endParaRPr lang="ko-KR" altLang="en-US" sz="3200" spc="-300" dirty="0" smtClean="0">
                <a:effectLst/>
                <a:latin typeface="HY견고딕" pitchFamily="18" charset="-127"/>
                <a:ea typeface="HY견고딕" pitchFamily="18" charset="-127"/>
                <a:cs typeface="Arial" pitchFamily="34" charset="0"/>
              </a:endParaRPr>
            </a:p>
          </p:txBody>
        </p:sp>
      </p:grpSp>
      <p:sp>
        <p:nvSpPr>
          <p:cNvPr id="7" name="직사각형 6"/>
          <p:cNvSpPr/>
          <p:nvPr/>
        </p:nvSpPr>
        <p:spPr>
          <a:xfrm>
            <a:off x="535949" y="1340768"/>
            <a:ext cx="8856984" cy="5029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40000"/>
              </a:lnSpc>
            </a:pPr>
            <a:r>
              <a:rPr lang="en-US" altLang="ko-KR" sz="2600" b="1" kern="0" dirty="0">
                <a:solidFill>
                  <a:srgbClr val="00B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2016</a:t>
            </a:r>
            <a:r>
              <a:rPr lang="ko-KR" altLang="en-US" sz="2600" b="1" kern="0" dirty="0">
                <a:solidFill>
                  <a:srgbClr val="00B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년 추 진 내 용</a:t>
            </a:r>
          </a:p>
          <a:p>
            <a:pPr algn="just" fontAlgn="base">
              <a:lnSpc>
                <a:spcPct val="140000"/>
              </a:lnSpc>
            </a:pPr>
            <a:r>
              <a:rPr lang="ko-KR" altLang="en-US" kern="0" dirty="0" smtClean="0">
                <a:solidFill>
                  <a:srgbClr val="00B0F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교사 </a:t>
            </a:r>
            <a:r>
              <a:rPr lang="ko-KR" altLang="en-US" kern="0" dirty="0">
                <a:solidFill>
                  <a:srgbClr val="00B0F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협의회 </a:t>
            </a:r>
            <a:r>
              <a:rPr lang="ko-KR" altLang="en-US" kern="0" dirty="0" smtClean="0">
                <a:solidFill>
                  <a:srgbClr val="00B0F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프로그램</a:t>
            </a:r>
            <a:endParaRPr lang="ko-KR" altLang="en-US" kern="0" dirty="0">
              <a:solidFill>
                <a:srgbClr val="00B0F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just" fontAlgn="base">
              <a:lnSpc>
                <a:spcPct val="140000"/>
              </a:lnSpc>
            </a:pPr>
            <a:r>
              <a:rPr lang="en-US" altLang="ko-KR" kern="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:</a:t>
            </a:r>
            <a:r>
              <a:rPr lang="ko-KR" altLang="en-US" kern="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교과협의회</a:t>
            </a:r>
            <a:r>
              <a:rPr lang="en-US" altLang="ko-KR" kern="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STEAM</a:t>
            </a:r>
            <a:r>
              <a:rPr lang="ko-KR" altLang="en-US" kern="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교사연구회</a:t>
            </a:r>
            <a:r>
              <a:rPr lang="en-US" altLang="ko-KR" kern="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kern="0" dirty="0" err="1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수업나눔교사연구회</a:t>
            </a:r>
            <a:endParaRPr lang="en-US" altLang="ko-KR" kern="0" dirty="0" smtClean="0">
              <a:solidFill>
                <a:srgbClr val="00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just" fontAlgn="base">
              <a:lnSpc>
                <a:spcPct val="140000"/>
              </a:lnSpc>
            </a:pPr>
            <a:r>
              <a:rPr lang="ko-KR" altLang="en-US" kern="0" dirty="0" err="1" smtClean="0">
                <a:solidFill>
                  <a:srgbClr val="00B0F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동학년</a:t>
            </a:r>
            <a:r>
              <a:rPr lang="ko-KR" altLang="en-US" kern="0" dirty="0" smtClean="0">
                <a:solidFill>
                  <a:srgbClr val="00B0F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kern="0" dirty="0">
                <a:solidFill>
                  <a:srgbClr val="00B0F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협의회 </a:t>
            </a:r>
            <a:r>
              <a:rPr lang="ko-KR" altLang="en-US" kern="0" dirty="0" smtClean="0">
                <a:solidFill>
                  <a:srgbClr val="00B0F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프로그램</a:t>
            </a:r>
            <a:endParaRPr lang="ko-KR" altLang="en-US" kern="0" dirty="0">
              <a:solidFill>
                <a:srgbClr val="00B0F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just" fontAlgn="base">
              <a:lnSpc>
                <a:spcPct val="140000"/>
              </a:lnSpc>
            </a:pPr>
            <a:r>
              <a:rPr lang="en-US" altLang="ko-KR" kern="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:</a:t>
            </a:r>
            <a:r>
              <a:rPr lang="ko-KR" altLang="en-US" kern="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학년 협의회 및 전교사 </a:t>
            </a:r>
            <a:r>
              <a:rPr lang="ko-KR" altLang="en-US" kern="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협의회</a:t>
            </a:r>
            <a:endParaRPr lang="en-US" altLang="ko-KR" kern="0" dirty="0" smtClean="0">
              <a:solidFill>
                <a:srgbClr val="00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just" fontAlgn="base">
              <a:lnSpc>
                <a:spcPct val="140000"/>
              </a:lnSpc>
            </a:pPr>
            <a:r>
              <a:rPr lang="ko-KR" altLang="en-US" kern="0" dirty="0" smtClean="0">
                <a:solidFill>
                  <a:srgbClr val="00B0F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연수 프로그램</a:t>
            </a:r>
            <a:endParaRPr lang="ko-KR" altLang="en-US" kern="0" dirty="0">
              <a:solidFill>
                <a:srgbClr val="00B0F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just" fontAlgn="base">
              <a:lnSpc>
                <a:spcPct val="140000"/>
              </a:lnSpc>
            </a:pPr>
            <a:r>
              <a:rPr lang="en-US" altLang="ko-KR" kern="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:</a:t>
            </a:r>
            <a:r>
              <a:rPr lang="ko-KR" altLang="en-US" kern="0" spc="-6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미래핵심역량과 </a:t>
            </a:r>
            <a:r>
              <a:rPr lang="en-US" altLang="ko-KR" kern="0" spc="-6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STEAM </a:t>
            </a:r>
            <a:r>
              <a:rPr lang="ko-KR" altLang="en-US" kern="0" spc="-6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교육 및 창의성 </a:t>
            </a:r>
            <a:r>
              <a:rPr lang="ko-KR" altLang="en-US" kern="0" spc="-6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연수</a:t>
            </a:r>
          </a:p>
          <a:p>
            <a:pPr algn="just" fontAlgn="base">
              <a:lnSpc>
                <a:spcPct val="140000"/>
              </a:lnSpc>
            </a:pPr>
            <a:r>
              <a:rPr lang="en-US" altLang="ko-KR" kern="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:2</a:t>
            </a:r>
            <a:r>
              <a:rPr lang="en-US" altLang="ko-KR" kern="0" spc="-5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017</a:t>
            </a:r>
            <a:r>
              <a:rPr lang="ko-KR" altLang="en-US" kern="0" spc="-5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년 교육과정 재구성과 </a:t>
            </a:r>
            <a:r>
              <a:rPr lang="en-US" altLang="ko-KR" kern="0" spc="-5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STEAM</a:t>
            </a:r>
            <a:r>
              <a:rPr lang="ko-KR" altLang="en-US" kern="0" spc="-5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수업 연수</a:t>
            </a:r>
          </a:p>
          <a:p>
            <a:pPr algn="just" fontAlgn="base">
              <a:lnSpc>
                <a:spcPct val="140000"/>
              </a:lnSpc>
            </a:pPr>
            <a:r>
              <a:rPr lang="en-US" altLang="ko-KR" kern="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:2016</a:t>
            </a:r>
            <a:r>
              <a:rPr lang="ko-KR" altLang="en-US" kern="0" dirty="0" err="1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자유학기제</a:t>
            </a:r>
            <a:r>
              <a:rPr lang="ko-KR" altLang="en-US" kern="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교육과정 이해 및 역량강화 </a:t>
            </a:r>
            <a:r>
              <a:rPr lang="ko-KR" altLang="en-US" kern="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연수 </a:t>
            </a:r>
            <a:endParaRPr lang="en-US" altLang="ko-KR" kern="0" dirty="0" smtClean="0">
              <a:solidFill>
                <a:srgbClr val="00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just" fontAlgn="base">
              <a:lnSpc>
                <a:spcPct val="140000"/>
              </a:lnSpc>
            </a:pPr>
            <a:r>
              <a:rPr lang="ko-KR" altLang="en-US" kern="0" dirty="0" smtClean="0">
                <a:solidFill>
                  <a:srgbClr val="00B0F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기타 프로그램</a:t>
            </a:r>
            <a:endParaRPr lang="ko-KR" altLang="en-US" kern="0" dirty="0">
              <a:solidFill>
                <a:srgbClr val="00B0F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just" fontAlgn="base">
              <a:lnSpc>
                <a:spcPct val="160000"/>
              </a:lnSpc>
            </a:pPr>
            <a:r>
              <a:rPr lang="en-US" altLang="ko-KR" kern="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:STEAM</a:t>
            </a:r>
            <a:r>
              <a:rPr lang="ko-KR" altLang="en-US" kern="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교육 수업 구성 방법 연수</a:t>
            </a:r>
            <a:endParaRPr lang="ko-KR" altLang="en-US" kern="0" dirty="0">
              <a:solidFill>
                <a:srgbClr val="00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just" fontAlgn="base">
              <a:lnSpc>
                <a:spcPct val="160000"/>
              </a:lnSpc>
            </a:pPr>
            <a:r>
              <a:rPr lang="en-US" altLang="ko-KR" kern="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:</a:t>
            </a:r>
            <a:r>
              <a:rPr lang="ko-KR" altLang="en-US" kern="0" dirty="0" err="1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자유학기제</a:t>
            </a:r>
            <a:r>
              <a:rPr lang="ko-KR" altLang="en-US" kern="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kern="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교육설명회 </a:t>
            </a:r>
            <a:r>
              <a:rPr lang="en-US" altLang="ko-KR" kern="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kern="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회 </a:t>
            </a:r>
            <a:r>
              <a:rPr lang="ko-KR" altLang="en-US" kern="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실시</a:t>
            </a:r>
            <a:endParaRPr lang="ko-KR" altLang="en-US" kern="0" dirty="0">
              <a:solidFill>
                <a:srgbClr val="00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011" y="1331214"/>
            <a:ext cx="2350663" cy="1322248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195" y="5237535"/>
            <a:ext cx="2088232" cy="1566174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955992"/>
            <a:ext cx="2642793" cy="2642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70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389148" y="494072"/>
            <a:ext cx="7279196" cy="630672"/>
            <a:chOff x="395536" y="378531"/>
            <a:chExt cx="7776864" cy="630672"/>
          </a:xfrm>
        </p:grpSpPr>
        <p:sp>
          <p:nvSpPr>
            <p:cNvPr id="5" name="직사각형 4"/>
            <p:cNvSpPr/>
            <p:nvPr/>
          </p:nvSpPr>
          <p:spPr>
            <a:xfrm>
              <a:off x="539552" y="505147"/>
              <a:ext cx="45719" cy="504056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95536" y="378531"/>
              <a:ext cx="7776864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ko-KR" altLang="en-US" sz="3200" b="1" spc="-300" dirty="0" smtClean="0"/>
                <a:t> </a:t>
              </a:r>
              <a:r>
                <a:rPr lang="en-US" altLang="ko-KR" sz="3200" b="1" spc="-300" dirty="0" smtClean="0"/>
                <a:t>2017</a:t>
              </a:r>
              <a:r>
                <a:rPr lang="ko-KR" altLang="en-US" sz="3200" b="1" spc="-300" dirty="0" smtClean="0"/>
                <a:t>학년도 </a:t>
              </a:r>
              <a:r>
                <a:rPr lang="en-US" altLang="ko-KR" sz="3200" b="1" spc="-300" dirty="0" smtClean="0"/>
                <a:t>STEAM </a:t>
              </a:r>
              <a:r>
                <a:rPr lang="ko-KR" altLang="en-US" sz="3200" b="1" spc="-300" dirty="0" smtClean="0"/>
                <a:t>교육과정 적용 계획</a:t>
              </a:r>
              <a:endParaRPr lang="ko-KR" altLang="en-US" sz="3200" spc="-300" dirty="0" smtClean="0">
                <a:effectLst/>
                <a:latin typeface="HY견고딕" pitchFamily="18" charset="-127"/>
                <a:ea typeface="HY견고딕" pitchFamily="18" charset="-127"/>
                <a:cs typeface="Arial" pitchFamily="34" charset="0"/>
              </a:endParaRPr>
            </a:p>
          </p:txBody>
        </p:sp>
      </p:grpSp>
      <p:sp>
        <p:nvSpPr>
          <p:cNvPr id="7" name="직사각형 6"/>
          <p:cNvSpPr/>
          <p:nvPr/>
        </p:nvSpPr>
        <p:spPr>
          <a:xfrm>
            <a:off x="467544" y="1412776"/>
            <a:ext cx="4572000" cy="339169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 latinLnBrk="0">
              <a:lnSpc>
                <a:spcPct val="160000"/>
              </a:lnSpc>
            </a:pPr>
            <a:r>
              <a:rPr lang="en-US" altLang="ko-KR" sz="2600" b="1" kern="0" dirty="0" smtClean="0">
                <a:solidFill>
                  <a:srgbClr val="00B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2017</a:t>
            </a:r>
            <a:r>
              <a:rPr lang="ko-KR" altLang="en-US" sz="2600" b="1" kern="0" dirty="0" smtClean="0">
                <a:solidFill>
                  <a:srgbClr val="00B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학년도 추진 </a:t>
            </a:r>
            <a:r>
              <a:rPr lang="ko-KR" altLang="en-US" sz="2600" b="1" kern="0" dirty="0">
                <a:solidFill>
                  <a:srgbClr val="00B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계획</a:t>
            </a:r>
          </a:p>
          <a:p>
            <a:pPr algn="just" fontAlgn="base">
              <a:lnSpc>
                <a:spcPct val="160000"/>
              </a:lnSpc>
            </a:pPr>
            <a:r>
              <a:rPr lang="en-US" altLang="ko-KR" kern="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:</a:t>
            </a:r>
            <a:r>
              <a:rPr lang="ko-KR" altLang="en-US" kern="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융합</a:t>
            </a:r>
            <a:r>
              <a:rPr lang="en-US" altLang="ko-KR" kern="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kern="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교육적용 교육과정 재구성</a:t>
            </a:r>
            <a:endParaRPr lang="ko-KR" altLang="en-US" kern="0" dirty="0">
              <a:solidFill>
                <a:srgbClr val="00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just" fontAlgn="base">
              <a:lnSpc>
                <a:spcPct val="160000"/>
              </a:lnSpc>
            </a:pPr>
            <a:r>
              <a:rPr lang="en-US" altLang="ko-KR" kern="0" dirty="0" smtClean="0">
                <a:solidFill>
                  <a:srgbClr val="0070C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:</a:t>
            </a:r>
            <a:r>
              <a:rPr lang="ko-KR" altLang="en-US" kern="0" dirty="0" smtClean="0">
                <a:solidFill>
                  <a:srgbClr val="0070C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교육과정 </a:t>
            </a:r>
            <a:r>
              <a:rPr lang="en-US" altLang="ko-KR" kern="0" dirty="0">
                <a:solidFill>
                  <a:srgbClr val="0070C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STEAM </a:t>
            </a:r>
            <a:r>
              <a:rPr lang="ko-KR" altLang="en-US" kern="0" dirty="0">
                <a:solidFill>
                  <a:srgbClr val="0070C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수업 </a:t>
            </a:r>
            <a:r>
              <a:rPr lang="en-US" altLang="ko-KR" kern="0" dirty="0">
                <a:solidFill>
                  <a:srgbClr val="0070C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15% </a:t>
            </a:r>
            <a:r>
              <a:rPr lang="ko-KR" altLang="en-US" kern="0" dirty="0" smtClean="0">
                <a:solidFill>
                  <a:srgbClr val="0070C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반영</a:t>
            </a:r>
            <a:endParaRPr lang="en-US" altLang="ko-KR" kern="0" dirty="0" smtClean="0">
              <a:solidFill>
                <a:srgbClr val="0070C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just" fontAlgn="base">
              <a:lnSpc>
                <a:spcPct val="160000"/>
              </a:lnSpc>
            </a:pPr>
            <a:r>
              <a:rPr lang="en-US" altLang="ko-KR" kern="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:</a:t>
            </a:r>
            <a:r>
              <a:rPr lang="en-US" altLang="ko-KR" kern="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kern="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학기 </a:t>
            </a:r>
            <a:r>
              <a:rPr lang="ko-KR" altLang="en-US" kern="0" dirty="0" err="1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자유학기제</a:t>
            </a:r>
            <a:r>
              <a:rPr lang="ko-KR" altLang="en-US" kern="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프로그램 </a:t>
            </a:r>
            <a:r>
              <a:rPr lang="ko-KR" altLang="en-US" kern="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운영</a:t>
            </a:r>
            <a:endParaRPr lang="en-US" altLang="ko-KR" kern="0" dirty="0" smtClean="0">
              <a:solidFill>
                <a:srgbClr val="00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just" fontAlgn="base">
              <a:lnSpc>
                <a:spcPct val="160000"/>
              </a:lnSpc>
            </a:pPr>
            <a:r>
              <a:rPr lang="en-US" altLang="ko-KR" kern="0" dirty="0">
                <a:solidFill>
                  <a:srgbClr val="0070C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:STEAM WEEK </a:t>
            </a:r>
            <a:r>
              <a:rPr lang="ko-KR" altLang="en-US" kern="0" dirty="0">
                <a:solidFill>
                  <a:srgbClr val="0070C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운영</a:t>
            </a:r>
            <a:endParaRPr lang="en-US" altLang="ko-KR" kern="0" dirty="0">
              <a:solidFill>
                <a:srgbClr val="0070C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just" fontAlgn="base">
              <a:lnSpc>
                <a:spcPct val="160000"/>
              </a:lnSpc>
            </a:pPr>
            <a:r>
              <a:rPr lang="en-US" altLang="ko-KR" kern="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:</a:t>
            </a:r>
            <a:r>
              <a:rPr lang="ko-KR" altLang="en-US" kern="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교과 </a:t>
            </a:r>
            <a:r>
              <a:rPr lang="ko-KR" altLang="en-US" kern="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및 학년 협의회 </a:t>
            </a:r>
            <a:r>
              <a:rPr lang="ko-KR" altLang="en-US" kern="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강화</a:t>
            </a:r>
            <a:endParaRPr lang="en-US" altLang="ko-KR" kern="0" dirty="0" smtClean="0">
              <a:solidFill>
                <a:srgbClr val="00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just" fontAlgn="base">
              <a:lnSpc>
                <a:spcPct val="160000"/>
              </a:lnSpc>
            </a:pPr>
            <a:r>
              <a:rPr lang="en-US" altLang="ko-KR" kern="0" dirty="0" smtClean="0">
                <a:solidFill>
                  <a:srgbClr val="0070C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:STEAM</a:t>
            </a:r>
            <a:r>
              <a:rPr lang="ko-KR" altLang="en-US" kern="0" dirty="0" smtClean="0">
                <a:solidFill>
                  <a:srgbClr val="0070C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교사연구회 </a:t>
            </a:r>
            <a:r>
              <a:rPr lang="ko-KR" altLang="en-US" kern="0" dirty="0">
                <a:solidFill>
                  <a:srgbClr val="0070C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및 동아리 </a:t>
            </a:r>
            <a:r>
              <a:rPr lang="ko-KR" altLang="en-US" kern="0" dirty="0" smtClean="0">
                <a:solidFill>
                  <a:srgbClr val="0070C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활성화</a:t>
            </a:r>
            <a:endParaRPr lang="ko-KR" altLang="en-US" kern="0" dirty="0">
              <a:solidFill>
                <a:srgbClr val="0070C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2"/>
          <a:srcRect l="68274" t="30681" r="6425" b="51680"/>
          <a:stretch/>
        </p:blipFill>
        <p:spPr>
          <a:xfrm>
            <a:off x="4572000" y="1412776"/>
            <a:ext cx="4292008" cy="2662381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2"/>
          <a:srcRect l="68246" t="58536" r="6029" b="25296"/>
          <a:stretch/>
        </p:blipFill>
        <p:spPr>
          <a:xfrm>
            <a:off x="1942928" y="4653136"/>
            <a:ext cx="6193232" cy="200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32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389148" y="404664"/>
            <a:ext cx="6559116" cy="630672"/>
            <a:chOff x="395536" y="378531"/>
            <a:chExt cx="7776864" cy="630672"/>
          </a:xfrm>
        </p:grpSpPr>
        <p:sp>
          <p:nvSpPr>
            <p:cNvPr id="5" name="직사각형 4"/>
            <p:cNvSpPr/>
            <p:nvPr/>
          </p:nvSpPr>
          <p:spPr>
            <a:xfrm>
              <a:off x="539552" y="505147"/>
              <a:ext cx="45719" cy="504056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95536" y="378531"/>
              <a:ext cx="7776864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ko-KR" altLang="en-US" sz="3200" b="1" spc="-300" dirty="0" smtClean="0"/>
                <a:t> </a:t>
              </a:r>
              <a:r>
                <a:rPr lang="en-US" altLang="ko-KR" sz="3200" b="1" spc="-300" dirty="0" smtClean="0"/>
                <a:t>STEAM </a:t>
              </a:r>
              <a:r>
                <a:rPr lang="ko-KR" altLang="en-US" sz="3200" b="1" spc="-300" dirty="0" smtClean="0"/>
                <a:t>교육과정 확산 방안</a:t>
              </a:r>
              <a:endParaRPr lang="ko-KR" altLang="en-US" sz="3200" spc="-300" dirty="0" smtClean="0">
                <a:effectLst/>
                <a:latin typeface="HY견고딕" pitchFamily="18" charset="-127"/>
                <a:ea typeface="HY견고딕" pitchFamily="18" charset="-127"/>
                <a:cs typeface="Arial" pitchFamily="34" charset="0"/>
              </a:endParaRPr>
            </a:p>
          </p:txBody>
        </p:sp>
      </p:grpSp>
      <p:sp>
        <p:nvSpPr>
          <p:cNvPr id="3" name="직사각형 2"/>
          <p:cNvSpPr/>
          <p:nvPr/>
        </p:nvSpPr>
        <p:spPr>
          <a:xfrm>
            <a:off x="485722" y="1652139"/>
            <a:ext cx="5534995" cy="4081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en-US" altLang="ko-KR" kern="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:</a:t>
            </a:r>
            <a:r>
              <a:rPr lang="ko-KR" altLang="en-US" kern="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융합</a:t>
            </a:r>
            <a:r>
              <a:rPr lang="en-US" altLang="ko-KR" kern="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kern="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교육관련 강연 프로그램 및 워크숍 진행</a:t>
            </a:r>
            <a:endParaRPr lang="en-US" altLang="ko-KR" kern="0" dirty="0" smtClean="0">
              <a:solidFill>
                <a:srgbClr val="00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just" fontAlgn="base">
              <a:lnSpc>
                <a:spcPct val="160000"/>
              </a:lnSpc>
            </a:pPr>
            <a:endParaRPr lang="ko-KR" altLang="en-US" kern="0" dirty="0">
              <a:solidFill>
                <a:srgbClr val="00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just" fontAlgn="base">
              <a:lnSpc>
                <a:spcPct val="160000"/>
              </a:lnSpc>
            </a:pPr>
            <a:r>
              <a:rPr lang="en-US" altLang="ko-KR" kern="0" dirty="0" smtClean="0">
                <a:solidFill>
                  <a:srgbClr val="0070C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:STEAM </a:t>
            </a:r>
            <a:r>
              <a:rPr lang="ko-KR" altLang="en-US" kern="0" dirty="0" smtClean="0">
                <a:solidFill>
                  <a:srgbClr val="0070C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교육과 교육과정 연계 방법 연수 실시</a:t>
            </a:r>
            <a:endParaRPr lang="en-US" altLang="ko-KR" kern="0" dirty="0" smtClean="0">
              <a:solidFill>
                <a:srgbClr val="0070C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just" fontAlgn="base">
              <a:lnSpc>
                <a:spcPct val="160000"/>
              </a:lnSpc>
            </a:pPr>
            <a:endParaRPr lang="en-US" altLang="ko-KR" kern="0" dirty="0">
              <a:solidFill>
                <a:srgbClr val="0070C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just" fontAlgn="base">
              <a:lnSpc>
                <a:spcPct val="160000"/>
              </a:lnSpc>
            </a:pPr>
            <a:r>
              <a:rPr lang="en-US" altLang="ko-KR" kern="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:STEAM </a:t>
            </a:r>
            <a:r>
              <a:rPr lang="ko-KR" altLang="en-US" kern="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과학교실 운영</a:t>
            </a:r>
            <a:endParaRPr lang="en-US" altLang="ko-KR" kern="0" dirty="0" smtClean="0">
              <a:solidFill>
                <a:srgbClr val="00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just" fontAlgn="base">
              <a:lnSpc>
                <a:spcPct val="160000"/>
              </a:lnSpc>
            </a:pPr>
            <a:endParaRPr lang="en-US" altLang="ko-KR" kern="0" dirty="0">
              <a:solidFill>
                <a:srgbClr val="00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just" fontAlgn="base">
              <a:lnSpc>
                <a:spcPct val="160000"/>
              </a:lnSpc>
            </a:pPr>
            <a:r>
              <a:rPr lang="en-US" altLang="ko-KR" kern="0" dirty="0" smtClean="0">
                <a:solidFill>
                  <a:srgbClr val="0070C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:</a:t>
            </a:r>
            <a:r>
              <a:rPr lang="ko-KR" altLang="en-US" kern="0" dirty="0" smtClean="0">
                <a:solidFill>
                  <a:srgbClr val="0070C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창의융합실천 봉사활동 전개</a:t>
            </a:r>
            <a:endParaRPr lang="en-US" altLang="ko-KR" kern="0" dirty="0" smtClean="0">
              <a:solidFill>
                <a:srgbClr val="0070C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just" fontAlgn="base">
              <a:lnSpc>
                <a:spcPct val="160000"/>
              </a:lnSpc>
            </a:pPr>
            <a:endParaRPr lang="en-US" altLang="ko-KR" kern="0" dirty="0" smtClean="0">
              <a:solidFill>
                <a:srgbClr val="0070C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just" fontAlgn="base">
              <a:lnSpc>
                <a:spcPct val="160000"/>
              </a:lnSpc>
            </a:pPr>
            <a:r>
              <a:rPr lang="en-US" altLang="ko-KR" kern="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:</a:t>
            </a:r>
            <a:r>
              <a:rPr lang="ko-KR" altLang="en-US" kern="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학교 축제 연계 프로그램 운영</a:t>
            </a:r>
            <a:endParaRPr lang="en-US" altLang="ko-KR" kern="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2"/>
          <a:srcRect l="15350" t="42440" r="59450" b="33200"/>
          <a:stretch/>
        </p:blipFill>
        <p:spPr>
          <a:xfrm>
            <a:off x="4860031" y="2996952"/>
            <a:ext cx="4261567" cy="352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85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1907704" y="3390091"/>
            <a:ext cx="4680520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dirty="0" smtClean="0">
                <a:solidFill>
                  <a:schemeClr val="tx2"/>
                </a:solidFill>
                <a:effectLst/>
                <a:latin typeface="HY견고딕" pitchFamily="18" charset="-127"/>
                <a:ea typeface="HY견고딕" pitchFamily="18" charset="-127"/>
                <a:cs typeface="Arial" pitchFamily="34" charset="0"/>
              </a:rPr>
              <a:t>감사합니다</a:t>
            </a:r>
            <a:r>
              <a:rPr lang="en-US" altLang="ko-KR" sz="4800" dirty="0" smtClean="0">
                <a:solidFill>
                  <a:schemeClr val="tx2"/>
                </a:solidFill>
                <a:effectLst/>
                <a:latin typeface="HY견고딕" pitchFamily="18" charset="-127"/>
                <a:ea typeface="HY견고딕" pitchFamily="18" charset="-127"/>
                <a:cs typeface="Arial" pitchFamily="34" charset="0"/>
              </a:rPr>
              <a:t>.</a:t>
            </a:r>
            <a:endParaRPr lang="ko-KR" altLang="en-US" sz="4800" dirty="0" smtClean="0">
              <a:solidFill>
                <a:schemeClr val="tx2"/>
              </a:solidFill>
              <a:effectLst/>
              <a:latin typeface="HY견고딕" pitchFamily="18" charset="-127"/>
              <a:ea typeface="HY견고딕" pitchFamily="18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29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389148" y="412448"/>
            <a:ext cx="8077672" cy="2068835"/>
            <a:chOff x="395536" y="-613086"/>
            <a:chExt cx="9577351" cy="2068835"/>
          </a:xfrm>
        </p:grpSpPr>
        <p:sp>
          <p:nvSpPr>
            <p:cNvPr id="5" name="직사각형 4"/>
            <p:cNvSpPr/>
            <p:nvPr/>
          </p:nvSpPr>
          <p:spPr>
            <a:xfrm>
              <a:off x="539552" y="505147"/>
              <a:ext cx="45719" cy="504056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95536" y="378531"/>
              <a:ext cx="7776864" cy="107721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ko-KR" altLang="en-US" sz="3200" b="1" spc="-300" dirty="0" smtClean="0"/>
                <a:t> </a:t>
              </a:r>
              <a:r>
                <a:rPr lang="en-US" altLang="ko-KR" sz="3200" b="1" spc="-300" dirty="0" smtClean="0"/>
                <a:t>STEAM </a:t>
              </a:r>
              <a:r>
                <a:rPr lang="ko-KR" altLang="en-US" sz="3200" b="1" spc="-300" dirty="0" smtClean="0"/>
                <a:t>프로그램 시범 운영 결과</a:t>
              </a:r>
              <a:endParaRPr lang="ko-KR" altLang="en-US" sz="3200" spc="-300" dirty="0" smtClean="0">
                <a:effectLst/>
                <a:latin typeface="HY견고딕" pitchFamily="18" charset="-127"/>
                <a:ea typeface="HY견고딕" pitchFamily="18" charset="-127"/>
                <a:cs typeface="Arial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196023" y="-613086"/>
              <a:ext cx="7776864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ko-KR" altLang="en-US" sz="3200" b="1" spc="-300" dirty="0" smtClean="0"/>
                <a:t> </a:t>
              </a:r>
              <a:r>
                <a:rPr lang="ko-KR" altLang="en-US" sz="3200" b="1" spc="-300" dirty="0" smtClean="0"/>
                <a:t>               </a:t>
              </a:r>
              <a:r>
                <a:rPr lang="en-US" altLang="ko-KR" sz="3200" b="1" spc="-300" dirty="0" smtClean="0"/>
                <a:t>[ </a:t>
              </a:r>
              <a:r>
                <a:rPr lang="ko-KR" altLang="en-US" sz="3200" b="1" spc="-300" dirty="0" smtClean="0"/>
                <a:t>차        </a:t>
              </a:r>
              <a:r>
                <a:rPr lang="ko-KR" altLang="en-US" sz="3200" b="1" spc="-300" dirty="0" err="1" smtClean="0"/>
                <a:t>례</a:t>
              </a:r>
              <a:r>
                <a:rPr lang="ko-KR" altLang="en-US" sz="3200" b="1" spc="-300" dirty="0" smtClean="0"/>
                <a:t> </a:t>
              </a:r>
              <a:r>
                <a:rPr lang="en-US" altLang="ko-KR" sz="3200" b="1" spc="-300" dirty="0" smtClean="0"/>
                <a:t>]</a:t>
              </a:r>
              <a:endParaRPr lang="ko-KR" altLang="en-US" sz="3200" spc="-300" dirty="0" smtClean="0">
                <a:effectLst/>
                <a:latin typeface="HY견고딕" pitchFamily="18" charset="-127"/>
                <a:ea typeface="HY견고딕" pitchFamily="18" charset="-127"/>
                <a:cs typeface="Arial" pitchFamily="34" charset="0"/>
              </a:endParaRPr>
            </a:p>
          </p:txBody>
        </p:sp>
      </p:grpSp>
      <p:grpSp>
        <p:nvGrpSpPr>
          <p:cNvPr id="7" name="그룹 6"/>
          <p:cNvGrpSpPr/>
          <p:nvPr/>
        </p:nvGrpSpPr>
        <p:grpSpPr>
          <a:xfrm>
            <a:off x="389148" y="2204864"/>
            <a:ext cx="7135180" cy="630672"/>
            <a:chOff x="395536" y="378531"/>
            <a:chExt cx="7776864" cy="630672"/>
          </a:xfrm>
        </p:grpSpPr>
        <p:sp>
          <p:nvSpPr>
            <p:cNvPr id="8" name="직사각형 7"/>
            <p:cNvSpPr/>
            <p:nvPr/>
          </p:nvSpPr>
          <p:spPr>
            <a:xfrm>
              <a:off x="539552" y="505147"/>
              <a:ext cx="45719" cy="504056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7030A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95536" y="378531"/>
              <a:ext cx="7776864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ko-KR" altLang="en-US" sz="3200" b="1" spc="-300" dirty="0" smtClean="0">
                  <a:solidFill>
                    <a:srgbClr val="7030A0"/>
                  </a:solidFill>
                </a:rPr>
                <a:t> 특성화 </a:t>
              </a:r>
              <a:r>
                <a:rPr lang="en-US" altLang="ko-KR" sz="3200" b="1" spc="-300" dirty="0" smtClean="0">
                  <a:solidFill>
                    <a:srgbClr val="7030A0"/>
                  </a:solidFill>
                </a:rPr>
                <a:t>STEAM </a:t>
              </a:r>
              <a:r>
                <a:rPr lang="ko-KR" altLang="en-US" sz="3200" b="1" spc="-300" dirty="0" smtClean="0">
                  <a:solidFill>
                    <a:srgbClr val="7030A0"/>
                  </a:solidFill>
                </a:rPr>
                <a:t>프로그램 운영 결과</a:t>
              </a:r>
              <a:endParaRPr lang="ko-KR" altLang="en-US" sz="3200" spc="-300" dirty="0" smtClean="0">
                <a:solidFill>
                  <a:srgbClr val="7030A0"/>
                </a:solidFill>
                <a:effectLst/>
                <a:latin typeface="HY견고딕" pitchFamily="18" charset="-127"/>
                <a:ea typeface="HY견고딕" pitchFamily="18" charset="-127"/>
                <a:cs typeface="Arial" pitchFamily="34" charset="0"/>
              </a:endParaRPr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389148" y="3933056"/>
            <a:ext cx="7927268" cy="633574"/>
            <a:chOff x="395536" y="375629"/>
            <a:chExt cx="7776864" cy="633574"/>
          </a:xfrm>
        </p:grpSpPr>
        <p:sp>
          <p:nvSpPr>
            <p:cNvPr id="11" name="직사각형 10"/>
            <p:cNvSpPr/>
            <p:nvPr/>
          </p:nvSpPr>
          <p:spPr>
            <a:xfrm>
              <a:off x="539552" y="505147"/>
              <a:ext cx="45719" cy="504056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7030A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95536" y="375629"/>
              <a:ext cx="7776864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ko-KR" altLang="en-US" sz="3200" b="1" spc="-300" dirty="0" smtClean="0">
                  <a:solidFill>
                    <a:srgbClr val="7030A0"/>
                  </a:solidFill>
                </a:rPr>
                <a:t> 교원의 </a:t>
              </a:r>
              <a:r>
                <a:rPr lang="en-US" altLang="ko-KR" sz="3200" b="1" spc="-300" dirty="0" smtClean="0">
                  <a:solidFill>
                    <a:srgbClr val="7030A0"/>
                  </a:solidFill>
                </a:rPr>
                <a:t>STEAM </a:t>
              </a:r>
              <a:r>
                <a:rPr lang="ko-KR" altLang="en-US" sz="3200" b="1" spc="-300" dirty="0" smtClean="0">
                  <a:solidFill>
                    <a:srgbClr val="7030A0"/>
                  </a:solidFill>
                </a:rPr>
                <a:t>역량강화 프로그램 운영 결과</a:t>
              </a:r>
              <a:endParaRPr lang="ko-KR" altLang="en-US" sz="3200" spc="-300" dirty="0" smtClean="0">
                <a:solidFill>
                  <a:srgbClr val="7030A0"/>
                </a:solidFill>
                <a:effectLst/>
                <a:latin typeface="HY견고딕" pitchFamily="18" charset="-127"/>
                <a:ea typeface="HY견고딕" pitchFamily="18" charset="-127"/>
                <a:cs typeface="Arial" pitchFamily="34" charset="0"/>
              </a:endParaRPr>
            </a:p>
          </p:txBody>
        </p:sp>
      </p:grpSp>
      <p:grpSp>
        <p:nvGrpSpPr>
          <p:cNvPr id="13" name="그룹 12"/>
          <p:cNvGrpSpPr/>
          <p:nvPr/>
        </p:nvGrpSpPr>
        <p:grpSpPr>
          <a:xfrm>
            <a:off x="389148" y="4814552"/>
            <a:ext cx="7279196" cy="630672"/>
            <a:chOff x="395536" y="378531"/>
            <a:chExt cx="7776864" cy="630672"/>
          </a:xfrm>
        </p:grpSpPr>
        <p:sp>
          <p:nvSpPr>
            <p:cNvPr id="14" name="직사각형 13"/>
            <p:cNvSpPr/>
            <p:nvPr/>
          </p:nvSpPr>
          <p:spPr>
            <a:xfrm>
              <a:off x="539552" y="505147"/>
              <a:ext cx="45719" cy="504056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95536" y="378531"/>
              <a:ext cx="7776864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ko-KR" altLang="en-US" sz="3200" b="1" spc="-300" dirty="0" smtClean="0"/>
                <a:t> </a:t>
              </a:r>
              <a:r>
                <a:rPr lang="en-US" altLang="ko-KR" sz="3200" b="1" spc="-300" dirty="0" smtClean="0"/>
                <a:t>2017</a:t>
              </a:r>
              <a:r>
                <a:rPr lang="ko-KR" altLang="en-US" sz="3200" b="1" spc="-300" dirty="0" smtClean="0"/>
                <a:t>학년도 </a:t>
              </a:r>
              <a:r>
                <a:rPr lang="en-US" altLang="ko-KR" sz="3200" b="1" spc="-300" dirty="0" smtClean="0"/>
                <a:t>STEAM </a:t>
              </a:r>
              <a:r>
                <a:rPr lang="ko-KR" altLang="en-US" sz="3200" b="1" spc="-300" dirty="0" smtClean="0"/>
                <a:t>교육과정 적용 계획</a:t>
              </a:r>
              <a:endParaRPr lang="ko-KR" altLang="en-US" sz="3200" spc="-300" dirty="0" smtClean="0">
                <a:effectLst/>
                <a:latin typeface="HY견고딕" pitchFamily="18" charset="-127"/>
                <a:ea typeface="HY견고딕" pitchFamily="18" charset="-127"/>
                <a:cs typeface="Arial" pitchFamily="34" charset="0"/>
              </a:endParaRPr>
            </a:p>
          </p:txBody>
        </p:sp>
      </p:grpSp>
      <p:grpSp>
        <p:nvGrpSpPr>
          <p:cNvPr id="16" name="그룹 15"/>
          <p:cNvGrpSpPr/>
          <p:nvPr/>
        </p:nvGrpSpPr>
        <p:grpSpPr>
          <a:xfrm>
            <a:off x="389148" y="5678648"/>
            <a:ext cx="6559116" cy="630672"/>
            <a:chOff x="395536" y="378531"/>
            <a:chExt cx="7776864" cy="630672"/>
          </a:xfrm>
        </p:grpSpPr>
        <p:sp>
          <p:nvSpPr>
            <p:cNvPr id="17" name="직사각형 16"/>
            <p:cNvSpPr/>
            <p:nvPr/>
          </p:nvSpPr>
          <p:spPr>
            <a:xfrm>
              <a:off x="539552" y="505147"/>
              <a:ext cx="45719" cy="504056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7030A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95536" y="378531"/>
              <a:ext cx="7776864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ko-KR" altLang="en-US" sz="3200" b="1" spc="-300" dirty="0" smtClean="0">
                  <a:solidFill>
                    <a:srgbClr val="7030A0"/>
                  </a:solidFill>
                </a:rPr>
                <a:t> </a:t>
              </a:r>
              <a:r>
                <a:rPr lang="en-US" altLang="ko-KR" sz="3200" b="1" spc="-300" dirty="0" smtClean="0">
                  <a:solidFill>
                    <a:srgbClr val="7030A0"/>
                  </a:solidFill>
                </a:rPr>
                <a:t>STEAM </a:t>
              </a:r>
              <a:r>
                <a:rPr lang="ko-KR" altLang="en-US" sz="3200" b="1" spc="-300" dirty="0" smtClean="0">
                  <a:solidFill>
                    <a:srgbClr val="7030A0"/>
                  </a:solidFill>
                </a:rPr>
                <a:t>교육과정 확산 방안</a:t>
              </a:r>
              <a:endParaRPr lang="ko-KR" altLang="en-US" sz="3200" spc="-300" dirty="0" smtClean="0">
                <a:solidFill>
                  <a:srgbClr val="7030A0"/>
                </a:solidFill>
                <a:effectLst/>
                <a:latin typeface="HY견고딕" pitchFamily="18" charset="-127"/>
                <a:ea typeface="HY견고딕" pitchFamily="18" charset="-127"/>
                <a:cs typeface="Arial" pitchFamily="34" charset="0"/>
              </a:endParaRPr>
            </a:p>
          </p:txBody>
        </p:sp>
      </p:grpSp>
      <p:grpSp>
        <p:nvGrpSpPr>
          <p:cNvPr id="20" name="그룹 19"/>
          <p:cNvGrpSpPr/>
          <p:nvPr/>
        </p:nvGrpSpPr>
        <p:grpSpPr>
          <a:xfrm>
            <a:off x="389148" y="3068960"/>
            <a:ext cx="7135180" cy="630672"/>
            <a:chOff x="395536" y="378531"/>
            <a:chExt cx="7776864" cy="630672"/>
          </a:xfrm>
        </p:grpSpPr>
        <p:sp>
          <p:nvSpPr>
            <p:cNvPr id="21" name="직사각형 20"/>
            <p:cNvSpPr/>
            <p:nvPr/>
          </p:nvSpPr>
          <p:spPr>
            <a:xfrm>
              <a:off x="539552" y="505147"/>
              <a:ext cx="45719" cy="504056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95536" y="378531"/>
              <a:ext cx="7776864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ko-KR" altLang="en-US" sz="3200" b="1" spc="-300" dirty="0" smtClean="0"/>
                <a:t> </a:t>
              </a:r>
              <a:r>
                <a:rPr lang="ko-KR" altLang="en-US" sz="3200" b="1" spc="-300" dirty="0" smtClean="0"/>
                <a:t> </a:t>
              </a:r>
              <a:r>
                <a:rPr lang="en-US" altLang="ko-KR" sz="3200" b="1" spc="-300" dirty="0" smtClean="0"/>
                <a:t>STEAM </a:t>
              </a:r>
              <a:r>
                <a:rPr lang="ko-KR" altLang="en-US" sz="3200" b="1" spc="-300" dirty="0" smtClean="0"/>
                <a:t>수업 관련 설문결과 분석</a:t>
              </a:r>
              <a:endParaRPr lang="ko-KR" altLang="en-US" sz="3200" spc="-300" dirty="0" smtClean="0">
                <a:effectLst/>
                <a:latin typeface="HY견고딕" pitchFamily="18" charset="-127"/>
                <a:ea typeface="HY견고딕" pitchFamily="18" charset="-127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251520" y="407566"/>
            <a:ext cx="6559116" cy="1077218"/>
            <a:chOff x="395536" y="378531"/>
            <a:chExt cx="7776864" cy="1077218"/>
          </a:xfrm>
        </p:grpSpPr>
        <p:sp>
          <p:nvSpPr>
            <p:cNvPr id="5" name="직사각형 4"/>
            <p:cNvSpPr/>
            <p:nvPr/>
          </p:nvSpPr>
          <p:spPr>
            <a:xfrm>
              <a:off x="539552" y="505147"/>
              <a:ext cx="45719" cy="504056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95536" y="378531"/>
              <a:ext cx="7776864" cy="107721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ko-KR" altLang="en-US" sz="3200" b="1" spc="-300" dirty="0" smtClean="0"/>
                <a:t> </a:t>
              </a:r>
              <a:r>
                <a:rPr lang="en-US" altLang="ko-KR" sz="3200" b="1" spc="-300" dirty="0" smtClean="0"/>
                <a:t>STEAM </a:t>
              </a:r>
              <a:r>
                <a:rPr lang="ko-KR" altLang="en-US" sz="3200" b="1" spc="-300" dirty="0" smtClean="0"/>
                <a:t>프로그램 시범 운영 결과</a:t>
              </a:r>
              <a:endParaRPr lang="ko-KR" altLang="en-US" sz="3200" spc="-300" dirty="0" smtClean="0">
                <a:effectLst/>
                <a:latin typeface="HY견고딕" pitchFamily="18" charset="-127"/>
                <a:ea typeface="HY견고딕" pitchFamily="18" charset="-127"/>
                <a:cs typeface="Arial" pitchFamily="34" charset="0"/>
              </a:endParaRPr>
            </a:p>
          </p:txBody>
        </p:sp>
      </p:grpSp>
      <p:sp>
        <p:nvSpPr>
          <p:cNvPr id="7" name="직사각형 6"/>
          <p:cNvSpPr/>
          <p:nvPr/>
        </p:nvSpPr>
        <p:spPr>
          <a:xfrm>
            <a:off x="411545" y="1175631"/>
            <a:ext cx="6840760" cy="5213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 latinLnBrk="0">
              <a:lnSpc>
                <a:spcPct val="160000"/>
              </a:lnSpc>
            </a:pPr>
            <a:r>
              <a:rPr lang="en-US" altLang="ko-KR" sz="2800" b="1" kern="0" dirty="0">
                <a:solidFill>
                  <a:srgbClr val="00B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2016</a:t>
            </a:r>
            <a:r>
              <a:rPr lang="ko-KR" altLang="en-US" sz="2800" b="1" kern="0" dirty="0">
                <a:solidFill>
                  <a:srgbClr val="00B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년 추 진 내 용</a:t>
            </a:r>
          </a:p>
          <a:p>
            <a:pPr algn="just" fontAlgn="base">
              <a:lnSpc>
                <a:spcPct val="160000"/>
              </a:lnSpc>
            </a:pPr>
            <a:r>
              <a:rPr lang="ko-KR" altLang="en-US" kern="0" dirty="0">
                <a:solidFill>
                  <a:srgbClr val="00B0F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방과 후 활동 프로그램</a:t>
            </a:r>
          </a:p>
          <a:p>
            <a:pPr algn="just" fontAlgn="base">
              <a:lnSpc>
                <a:spcPct val="160000"/>
              </a:lnSpc>
            </a:pPr>
            <a:r>
              <a:rPr lang="en-US" altLang="ko-KR" kern="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:</a:t>
            </a:r>
            <a:r>
              <a:rPr lang="ko-KR" altLang="en-US" kern="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과학과 미술의 융합 외 </a:t>
            </a:r>
            <a:r>
              <a:rPr lang="en-US" altLang="ko-KR" kern="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32</a:t>
            </a:r>
            <a:r>
              <a:rPr lang="ko-KR" altLang="en-US" kern="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개 프로그램 </a:t>
            </a:r>
            <a:r>
              <a:rPr lang="ko-KR" altLang="en-US" kern="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운영</a:t>
            </a:r>
          </a:p>
          <a:p>
            <a:pPr algn="just" fontAlgn="base">
              <a:lnSpc>
                <a:spcPct val="160000"/>
              </a:lnSpc>
            </a:pPr>
            <a:r>
              <a:rPr lang="en-US" altLang="ko-KR" kern="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:</a:t>
            </a:r>
            <a:r>
              <a:rPr lang="ko-KR" altLang="en-US" kern="0" dirty="0" err="1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숭의</a:t>
            </a:r>
            <a:r>
              <a:rPr lang="ko-KR" altLang="en-US" kern="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‘秀’축제와 연계</a:t>
            </a:r>
            <a:r>
              <a:rPr lang="en-US" altLang="ko-KR" kern="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kern="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수혜 학생 수</a:t>
            </a:r>
            <a:r>
              <a:rPr lang="en-US" altLang="ko-KR" kern="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:693)</a:t>
            </a:r>
            <a:endParaRPr lang="ko-KR" altLang="en-US" kern="0" dirty="0">
              <a:solidFill>
                <a:srgbClr val="00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just" fontAlgn="base">
              <a:lnSpc>
                <a:spcPct val="160000"/>
              </a:lnSpc>
            </a:pPr>
            <a:r>
              <a:rPr lang="ko-KR" altLang="en-US" kern="0" dirty="0">
                <a:solidFill>
                  <a:srgbClr val="00B0F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창의적 체험활동 프로그램</a:t>
            </a:r>
          </a:p>
          <a:p>
            <a:pPr algn="just" fontAlgn="base">
              <a:lnSpc>
                <a:spcPct val="160000"/>
              </a:lnSpc>
            </a:pPr>
            <a:r>
              <a:rPr lang="en-US" altLang="ko-KR" kern="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:</a:t>
            </a:r>
            <a:r>
              <a:rPr lang="ko-KR" altLang="en-US" kern="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창의융합과학교실 과학봉사활동</a:t>
            </a:r>
            <a:endParaRPr lang="en-US" altLang="ko-KR" kern="0" dirty="0">
              <a:solidFill>
                <a:srgbClr val="00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just" fontAlgn="base">
              <a:lnSpc>
                <a:spcPct val="160000"/>
              </a:lnSpc>
            </a:pPr>
            <a:r>
              <a:rPr lang="en-US" altLang="ko-KR" kern="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kern="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수혜 학생 수</a:t>
            </a:r>
            <a:r>
              <a:rPr lang="en-US" altLang="ko-KR" kern="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:218</a:t>
            </a:r>
            <a:r>
              <a:rPr lang="ko-KR" altLang="en-US" kern="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명 </a:t>
            </a:r>
            <a:r>
              <a:rPr lang="en-US" altLang="ko-KR" kern="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/</a:t>
            </a:r>
            <a:r>
              <a:rPr lang="ko-KR" altLang="en-US" kern="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지역아동센터 및 봉사기관 </a:t>
            </a:r>
            <a:r>
              <a:rPr lang="en-US" altLang="ko-KR" kern="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300</a:t>
            </a:r>
            <a:r>
              <a:rPr lang="ko-KR" altLang="en-US" kern="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여명</a:t>
            </a:r>
            <a:r>
              <a:rPr lang="en-US" altLang="ko-KR" kern="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kern="0" dirty="0">
              <a:solidFill>
                <a:srgbClr val="00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just" fontAlgn="base">
              <a:lnSpc>
                <a:spcPct val="160000"/>
              </a:lnSpc>
            </a:pPr>
            <a:r>
              <a:rPr lang="ko-KR" altLang="en-US" kern="0" dirty="0">
                <a:solidFill>
                  <a:srgbClr val="00B0F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정규 교과목 프로그램</a:t>
            </a:r>
          </a:p>
          <a:p>
            <a:pPr algn="just" fontAlgn="base">
              <a:lnSpc>
                <a:spcPct val="160000"/>
              </a:lnSpc>
            </a:pPr>
            <a:r>
              <a:rPr lang="en-US" altLang="ko-KR" kern="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:</a:t>
            </a:r>
            <a:r>
              <a:rPr lang="ko-KR" altLang="en-US" kern="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뚝딱 뚝딱 </a:t>
            </a:r>
            <a:r>
              <a:rPr lang="ko-KR" altLang="en-US" kern="0" dirty="0" err="1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수학방</a:t>
            </a:r>
            <a:r>
              <a:rPr lang="ko-KR" altLang="en-US" kern="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외 </a:t>
            </a:r>
            <a:r>
              <a:rPr lang="en-US" altLang="ko-KR" kern="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7</a:t>
            </a:r>
            <a:r>
              <a:rPr lang="ko-KR" altLang="en-US" kern="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과목</a:t>
            </a:r>
            <a:r>
              <a:rPr lang="en-US" altLang="ko-KR" kern="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kern="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수혜 학생 수</a:t>
            </a:r>
            <a:r>
              <a:rPr lang="en-US" altLang="ko-KR" kern="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:197</a:t>
            </a:r>
            <a:r>
              <a:rPr lang="ko-KR" altLang="en-US" kern="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명</a:t>
            </a:r>
            <a:r>
              <a:rPr lang="en-US" altLang="ko-KR" kern="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kern="0" dirty="0">
              <a:solidFill>
                <a:srgbClr val="00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just" fontAlgn="base">
              <a:lnSpc>
                <a:spcPct val="160000"/>
              </a:lnSpc>
            </a:pPr>
            <a:r>
              <a:rPr lang="ko-KR" altLang="en-US" kern="0" dirty="0">
                <a:solidFill>
                  <a:srgbClr val="00B0F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기타 학교 교육활동 프로그램</a:t>
            </a:r>
          </a:p>
          <a:p>
            <a:pPr algn="just" fontAlgn="base">
              <a:lnSpc>
                <a:spcPct val="160000"/>
              </a:lnSpc>
            </a:pPr>
            <a:r>
              <a:rPr lang="en-US" altLang="ko-KR" kern="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: </a:t>
            </a:r>
            <a:r>
              <a:rPr lang="ko-KR" altLang="en-US" kern="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진로프로그램 운영</a:t>
            </a:r>
            <a:r>
              <a:rPr lang="en-US" altLang="ko-KR" kern="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(VISION CAMP) (</a:t>
            </a:r>
            <a:r>
              <a:rPr lang="ko-KR" altLang="en-US" kern="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수혜 학생 수</a:t>
            </a:r>
            <a:r>
              <a:rPr lang="en-US" altLang="ko-KR" kern="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:693</a:t>
            </a:r>
            <a:r>
              <a:rPr lang="ko-KR" altLang="en-US" kern="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명</a:t>
            </a:r>
            <a:r>
              <a:rPr lang="en-US" altLang="ko-KR" kern="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kern="0" dirty="0">
              <a:solidFill>
                <a:srgbClr val="00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5" name="_x390263720" descr="EMB000012a013c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655" y="1544388"/>
            <a:ext cx="189865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7" name="_x390265400" descr="EMB000012a013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273424"/>
            <a:ext cx="189865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9" name="_x390266120" descr="EMB000012a013f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926" y="4013781"/>
            <a:ext cx="1857375" cy="219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416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389148" y="479574"/>
            <a:ext cx="6559116" cy="1077218"/>
            <a:chOff x="395536" y="378531"/>
            <a:chExt cx="7776864" cy="1077218"/>
          </a:xfrm>
        </p:grpSpPr>
        <p:sp>
          <p:nvSpPr>
            <p:cNvPr id="5" name="직사각형 4"/>
            <p:cNvSpPr/>
            <p:nvPr/>
          </p:nvSpPr>
          <p:spPr>
            <a:xfrm>
              <a:off x="539552" y="505147"/>
              <a:ext cx="45719" cy="504056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95536" y="378531"/>
              <a:ext cx="7776864" cy="107721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ko-KR" altLang="en-US" sz="3200" b="1" spc="-300" dirty="0" smtClean="0"/>
                <a:t> </a:t>
              </a:r>
              <a:r>
                <a:rPr lang="en-US" altLang="ko-KR" sz="3200" b="1" spc="-300" dirty="0" smtClean="0"/>
                <a:t>STEAM </a:t>
              </a:r>
              <a:r>
                <a:rPr lang="ko-KR" altLang="en-US" sz="3200" b="1" spc="-300" dirty="0" smtClean="0"/>
                <a:t>프로그램 시범 운영 결과</a:t>
              </a:r>
              <a:endParaRPr lang="ko-KR" altLang="en-US" sz="3200" spc="-300" dirty="0" smtClean="0">
                <a:effectLst/>
                <a:latin typeface="HY견고딕" pitchFamily="18" charset="-127"/>
                <a:ea typeface="HY견고딕" pitchFamily="18" charset="-127"/>
                <a:cs typeface="Arial" pitchFamily="34" charset="0"/>
              </a:endParaRPr>
            </a:p>
          </p:txBody>
        </p:sp>
      </p:grpSp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/>
          <a:srcRect l="37799" t="26879" r="38576" b="16842"/>
          <a:stretch/>
        </p:blipFill>
        <p:spPr>
          <a:xfrm>
            <a:off x="434444" y="1628800"/>
            <a:ext cx="3633500" cy="2408399"/>
          </a:xfrm>
          <a:prstGeom prst="rect">
            <a:avLst/>
          </a:prstGeom>
        </p:spPr>
      </p:pic>
      <p:sp>
        <p:nvSpPr>
          <p:cNvPr id="10" name="직사각형 9"/>
          <p:cNvSpPr/>
          <p:nvPr/>
        </p:nvSpPr>
        <p:spPr>
          <a:xfrm>
            <a:off x="312204" y="1124744"/>
            <a:ext cx="2040943" cy="4639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en-US" altLang="ko-KR" kern="0" dirty="0" smtClean="0">
                <a:solidFill>
                  <a:srgbClr val="7030A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:</a:t>
            </a:r>
            <a:r>
              <a:rPr lang="ko-KR" altLang="en-US" kern="0" dirty="0" smtClean="0">
                <a:solidFill>
                  <a:srgbClr val="7030A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요리 융합 </a:t>
            </a:r>
            <a:r>
              <a:rPr lang="ko-KR" altLang="en-US" kern="0" dirty="0" err="1" smtClean="0">
                <a:solidFill>
                  <a:srgbClr val="7030A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공작소</a:t>
            </a:r>
            <a:endParaRPr lang="en-US" altLang="ko-KR" kern="0" dirty="0">
              <a:solidFill>
                <a:srgbClr val="7030A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aphicFrame>
        <p:nvGraphicFramePr>
          <p:cNvPr id="13" name="표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7740717"/>
              </p:ext>
            </p:extLst>
          </p:nvPr>
        </p:nvGraphicFramePr>
        <p:xfrm>
          <a:off x="4345220" y="1196752"/>
          <a:ext cx="2026979" cy="2894011"/>
        </p:xfrm>
        <a:graphic>
          <a:graphicData uri="http://schemas.openxmlformats.org/drawingml/2006/table">
            <a:tbl>
              <a:tblPr/>
              <a:tblGrid>
                <a:gridCol w="613449"/>
                <a:gridCol w="1413530"/>
              </a:tblGrid>
              <a:tr h="24917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kern="0" spc="0" dirty="0" err="1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차시</a:t>
                      </a:r>
                      <a:endParaRPr lang="ko-KR" altLang="en-US" sz="900" b="1" kern="0" spc="0" dirty="0"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47347" marR="47347" marT="13090" marB="13090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교수</a:t>
                      </a:r>
                      <a:r>
                        <a:rPr lang="en-US" altLang="ko-KR" sz="900" b="1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·</a:t>
                      </a:r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학습 내용</a:t>
                      </a:r>
                    </a:p>
                  </a:txBody>
                  <a:tcPr marL="47347" marR="47347" marT="13090" marB="1309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F7"/>
                    </a:solidFill>
                  </a:tcPr>
                </a:tc>
              </a:tr>
              <a:tr h="57948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5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1</a:t>
                      </a:r>
                    </a:p>
                  </a:txBody>
                  <a:tcPr marL="47347" marR="47347" marT="13090" marB="13090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오리엔테이션</a:t>
                      </a: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(</a:t>
                      </a:r>
                      <a:r>
                        <a:rPr lang="ko-KR" altLang="en-US" sz="900" kern="0" spc="-5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프로그램 소개</a:t>
                      </a:r>
                      <a:r>
                        <a:rPr lang="en-US" altLang="ko-KR" sz="90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, </a:t>
                      </a:r>
                      <a:r>
                        <a:rPr lang="ko-KR" altLang="en-US" sz="900" kern="0" spc="-50" dirty="0" err="1" smtClean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모둠</a:t>
                      </a:r>
                      <a:r>
                        <a:rPr lang="ko-KR" altLang="en-US" sz="900" kern="0" spc="-50" dirty="0" smtClean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 </a:t>
                      </a:r>
                      <a:r>
                        <a:rPr lang="ko-KR" altLang="en-US" sz="900" kern="0" spc="-5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구성</a:t>
                      </a:r>
                      <a:r>
                        <a:rPr lang="en-US" altLang="ko-KR" sz="90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)</a:t>
                      </a:r>
                      <a:endParaRPr lang="ko-KR" altLang="en-US" sz="900" kern="0" spc="-50" dirty="0"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47347" marR="47347" marT="13090" marB="1309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54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5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2</a:t>
                      </a:r>
                    </a:p>
                  </a:txBody>
                  <a:tcPr marL="13090" marR="13090" marT="13090" marB="13090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떡을 이용한 요리</a:t>
                      </a:r>
                      <a:r>
                        <a:rPr lang="en-US" altLang="ko-KR" sz="90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1</a:t>
                      </a:r>
                      <a:endParaRPr lang="ko-KR" altLang="en-US" sz="900" kern="0" spc="0" dirty="0"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(</a:t>
                      </a: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소고기 떡 만둣국</a:t>
                      </a:r>
                      <a:r>
                        <a:rPr lang="en-US" altLang="ko-KR" sz="90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)</a:t>
                      </a:r>
                      <a:endParaRPr lang="ko-KR" altLang="en-US" sz="900" kern="0" spc="0" dirty="0"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13090" marR="13090" marT="13090" marB="1309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54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5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3</a:t>
                      </a:r>
                    </a:p>
                  </a:txBody>
                  <a:tcPr marL="13090" marR="13090" marT="13090" marB="13090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3254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4</a:t>
                      </a:r>
                    </a:p>
                  </a:txBody>
                  <a:tcPr marL="47347" marR="47347" marT="13090" marB="13090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떡을 이용한 요리</a:t>
                      </a:r>
                      <a:r>
                        <a:rPr lang="en-US" altLang="ko-KR" sz="90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2</a:t>
                      </a:r>
                      <a:endParaRPr lang="ko-KR" altLang="en-US" sz="900" kern="0" spc="0" dirty="0"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(</a:t>
                      </a: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떡볶이</a:t>
                      </a:r>
                      <a:r>
                        <a:rPr lang="en-US" altLang="ko-KR" sz="90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)</a:t>
                      </a:r>
                      <a:endParaRPr lang="ko-KR" altLang="en-US" sz="900" kern="0" spc="0" dirty="0"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47347" marR="47347" marT="13090" marB="1309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91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5</a:t>
                      </a:r>
                    </a:p>
                  </a:txBody>
                  <a:tcPr marL="47347" marR="47347" marT="13090" marB="13090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9001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6</a:t>
                      </a:r>
                    </a:p>
                  </a:txBody>
                  <a:tcPr marL="47347" marR="47347" marT="13090" marB="13090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8520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7</a:t>
                      </a:r>
                    </a:p>
                  </a:txBody>
                  <a:tcPr marL="47347" marR="47347" marT="13090" marB="13090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건축 모형 만들기</a:t>
                      </a:r>
                      <a:r>
                        <a:rPr lang="en-US" altLang="ko-KR" sz="90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(1)</a:t>
                      </a:r>
                      <a:endParaRPr lang="ko-KR" altLang="en-US" sz="900" kern="0" spc="0" dirty="0"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47347" marR="47347" marT="13090" marB="1309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23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8</a:t>
                      </a:r>
                    </a:p>
                  </a:txBody>
                  <a:tcPr marL="47347" marR="47347" marT="13090" marB="13090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3223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9</a:t>
                      </a:r>
                    </a:p>
                  </a:txBody>
                  <a:tcPr marL="47347" marR="47347" marT="13090" marB="13090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4" name="표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3926480"/>
              </p:ext>
            </p:extLst>
          </p:nvPr>
        </p:nvGraphicFramePr>
        <p:xfrm>
          <a:off x="6583947" y="1196626"/>
          <a:ext cx="2236525" cy="2907842"/>
        </p:xfrm>
        <a:graphic>
          <a:graphicData uri="http://schemas.openxmlformats.org/drawingml/2006/table">
            <a:tbl>
              <a:tblPr/>
              <a:tblGrid>
                <a:gridCol w="676866"/>
                <a:gridCol w="1559659"/>
              </a:tblGrid>
              <a:tr h="14414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10</a:t>
                      </a:r>
                    </a:p>
                  </a:txBody>
                  <a:tcPr marL="52461" marR="52461" marT="14504" marB="14504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건축 모형 만들기</a:t>
                      </a:r>
                      <a:r>
                        <a:rPr lang="en-US" altLang="ko-KR" sz="800" kern="0" spc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(2)</a:t>
                      </a: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52461" marR="52461" marT="14504" marB="145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88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11</a:t>
                      </a:r>
                    </a:p>
                  </a:txBody>
                  <a:tcPr marL="52461" marR="52461" marT="14504" marB="14504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9563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12</a:t>
                      </a:r>
                    </a:p>
                  </a:txBody>
                  <a:tcPr marL="52461" marR="52461" marT="14504" marB="14504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8537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13</a:t>
                      </a:r>
                    </a:p>
                  </a:txBody>
                  <a:tcPr marL="52461" marR="52461" marT="14504" marB="14504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건축 모형 만들기</a:t>
                      </a:r>
                      <a:r>
                        <a:rPr lang="en-US" altLang="ko-KR" sz="80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(3)</a:t>
                      </a: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52461" marR="52461" marT="14504" marB="145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13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14</a:t>
                      </a:r>
                    </a:p>
                  </a:txBody>
                  <a:tcPr marL="52461" marR="52461" marT="14504" marB="14504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5689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15</a:t>
                      </a:r>
                    </a:p>
                  </a:txBody>
                  <a:tcPr marL="52461" marR="52461" marT="14504" marB="14504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7294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16</a:t>
                      </a:r>
                    </a:p>
                  </a:txBody>
                  <a:tcPr marL="52461" marR="52461" marT="14504" marB="14504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고기 </a:t>
                      </a:r>
                      <a:r>
                        <a:rPr lang="ko-KR" altLang="en-US" sz="800" kern="0" spc="0" dirty="0" err="1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완자전</a:t>
                      </a: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52461" marR="52461" marT="14504" marB="145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98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17</a:t>
                      </a:r>
                    </a:p>
                  </a:txBody>
                  <a:tcPr marL="52461" marR="52461" marT="14504" marB="14504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6103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18</a:t>
                      </a:r>
                    </a:p>
                  </a:txBody>
                  <a:tcPr marL="52461" marR="52461" marT="14504" marB="14504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0803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19</a:t>
                      </a:r>
                    </a:p>
                  </a:txBody>
                  <a:tcPr marL="52461" marR="52461" marT="14504" marB="14504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김치 만들기</a:t>
                      </a: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(</a:t>
                      </a:r>
                      <a:r>
                        <a:rPr lang="ko-KR" altLang="en-US" sz="80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깍두기</a:t>
                      </a:r>
                      <a:r>
                        <a:rPr lang="en-US" altLang="ko-KR" sz="80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)</a:t>
                      </a: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52461" marR="52461" marT="14504" marB="145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20</a:t>
                      </a:r>
                    </a:p>
                  </a:txBody>
                  <a:tcPr marL="52461" marR="52461" marT="14504" marB="14504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21</a:t>
                      </a:r>
                    </a:p>
                  </a:txBody>
                  <a:tcPr marL="52461" marR="52461" marT="14504" marB="14504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1888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22</a:t>
                      </a:r>
                    </a:p>
                  </a:txBody>
                  <a:tcPr marL="52461" marR="52461" marT="14504" marB="14504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돼지고기 부위별 구이요리</a:t>
                      </a:r>
                    </a:p>
                  </a:txBody>
                  <a:tcPr marL="52461" marR="52461" marT="14504" marB="145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232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23</a:t>
                      </a:r>
                    </a:p>
                  </a:txBody>
                  <a:tcPr marL="52461" marR="52461" marT="14504" marB="14504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9316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24</a:t>
                      </a:r>
                    </a:p>
                  </a:txBody>
                  <a:tcPr marL="52461" marR="52461" marT="14504" marB="14504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직사각형 14"/>
          <p:cNvSpPr/>
          <p:nvPr/>
        </p:nvSpPr>
        <p:spPr>
          <a:xfrm>
            <a:off x="455879" y="4005064"/>
            <a:ext cx="23487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kern="0" dirty="0" smtClean="0">
                <a:solidFill>
                  <a:srgbClr val="7030A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:</a:t>
            </a:r>
            <a:r>
              <a:rPr lang="ko-KR" altLang="en-US" kern="0" dirty="0" smtClean="0">
                <a:solidFill>
                  <a:srgbClr val="7030A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과학과 </a:t>
            </a:r>
            <a:r>
              <a:rPr lang="ko-KR" altLang="en-US" kern="0" dirty="0">
                <a:solidFill>
                  <a:srgbClr val="7030A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미술의 융합 </a:t>
            </a:r>
            <a:endParaRPr lang="ko-KR" altLang="en-US" dirty="0">
              <a:solidFill>
                <a:srgbClr val="7030A0"/>
              </a:solidFill>
            </a:endParaRPr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4"/>
          <a:srcRect l="6300" t="28559" r="68500" b="16001"/>
          <a:stretch/>
        </p:blipFill>
        <p:spPr>
          <a:xfrm>
            <a:off x="434444" y="4360516"/>
            <a:ext cx="3456384" cy="2380852"/>
          </a:xfrm>
          <a:prstGeom prst="rect">
            <a:avLst/>
          </a:prstGeom>
        </p:spPr>
      </p:pic>
      <p:pic>
        <p:nvPicPr>
          <p:cNvPr id="38" name="그림 37"/>
          <p:cNvPicPr>
            <a:picLocks noChangeAspect="1"/>
          </p:cNvPicPr>
          <p:nvPr/>
        </p:nvPicPr>
        <p:blipFill rotWithShape="1">
          <a:blip r:embed="rId4"/>
          <a:srcRect l="37182" t="50304" r="37618" b="14484"/>
          <a:stretch/>
        </p:blipFill>
        <p:spPr>
          <a:xfrm>
            <a:off x="4043618" y="4359016"/>
            <a:ext cx="4776853" cy="231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53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461156" y="479574"/>
            <a:ext cx="6559116" cy="1077218"/>
            <a:chOff x="395536" y="378531"/>
            <a:chExt cx="7776864" cy="1077218"/>
          </a:xfrm>
        </p:grpSpPr>
        <p:sp>
          <p:nvSpPr>
            <p:cNvPr id="5" name="직사각형 4"/>
            <p:cNvSpPr/>
            <p:nvPr/>
          </p:nvSpPr>
          <p:spPr>
            <a:xfrm>
              <a:off x="539552" y="505147"/>
              <a:ext cx="45719" cy="504056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95536" y="378531"/>
              <a:ext cx="7776864" cy="107721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ko-KR" altLang="en-US" sz="3200" b="1" spc="-300" dirty="0" smtClean="0"/>
                <a:t> </a:t>
              </a:r>
              <a:r>
                <a:rPr lang="en-US" altLang="ko-KR" sz="3200" b="1" spc="-300" dirty="0" smtClean="0"/>
                <a:t>STEAM </a:t>
              </a:r>
              <a:r>
                <a:rPr lang="ko-KR" altLang="en-US" sz="3200" b="1" spc="-300" dirty="0" smtClean="0"/>
                <a:t>프로그램 시범 운영 결과</a:t>
              </a:r>
              <a:endParaRPr lang="ko-KR" altLang="en-US" sz="3200" spc="-300" dirty="0" smtClean="0">
                <a:effectLst/>
                <a:latin typeface="HY견고딕" pitchFamily="18" charset="-127"/>
                <a:ea typeface="HY견고딕" pitchFamily="18" charset="-127"/>
                <a:cs typeface="Arial" pitchFamily="34" charset="0"/>
              </a:endParaRPr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560126" y="1124744"/>
            <a:ext cx="3579826" cy="4639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en-US" altLang="ko-KR" kern="0" dirty="0" smtClean="0">
                <a:solidFill>
                  <a:srgbClr val="7030A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:</a:t>
            </a:r>
            <a:r>
              <a:rPr lang="ko-KR" altLang="en-US" kern="0" dirty="0">
                <a:solidFill>
                  <a:srgbClr val="7030A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창의융합과학교실 과학봉사활동</a:t>
            </a:r>
            <a:endParaRPr lang="en-US" altLang="ko-KR" kern="0" dirty="0">
              <a:solidFill>
                <a:srgbClr val="7030A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/>
          <a:srcRect l="37400" t="29001" r="36351" b="15560"/>
          <a:stretch/>
        </p:blipFill>
        <p:spPr>
          <a:xfrm>
            <a:off x="798645" y="1700808"/>
            <a:ext cx="3600399" cy="2408377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3"/>
          <a:srcRect l="6425" t="29840" r="68375" b="15560"/>
          <a:stretch/>
        </p:blipFill>
        <p:spPr>
          <a:xfrm>
            <a:off x="4788024" y="1268761"/>
            <a:ext cx="3456384" cy="3488308"/>
          </a:xfrm>
          <a:prstGeom prst="rect">
            <a:avLst/>
          </a:prstGeom>
        </p:spPr>
      </p:pic>
      <p:sp>
        <p:nvSpPr>
          <p:cNvPr id="11" name="직사각형 10"/>
          <p:cNvSpPr/>
          <p:nvPr/>
        </p:nvSpPr>
        <p:spPr>
          <a:xfrm>
            <a:off x="620086" y="4077072"/>
            <a:ext cx="2810385" cy="4639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en-US" altLang="ko-KR" kern="0" dirty="0" smtClean="0">
                <a:solidFill>
                  <a:srgbClr val="7030A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:</a:t>
            </a:r>
            <a:r>
              <a:rPr lang="ko-KR" altLang="en-US" kern="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kern="0" dirty="0" err="1">
                <a:solidFill>
                  <a:srgbClr val="7030A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숭의</a:t>
            </a:r>
            <a:r>
              <a:rPr lang="ko-KR" altLang="en-US" kern="0" dirty="0">
                <a:solidFill>
                  <a:srgbClr val="7030A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‘秀’축제와 연계</a:t>
            </a:r>
            <a:endParaRPr lang="en-US" altLang="ko-KR" kern="0" dirty="0">
              <a:solidFill>
                <a:srgbClr val="7030A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4"/>
          <a:srcRect l="68375" t="46640" r="6425" b="39920"/>
          <a:stretch/>
        </p:blipFill>
        <p:spPr>
          <a:xfrm>
            <a:off x="4788024" y="4869160"/>
            <a:ext cx="3456384" cy="1656184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4"/>
          <a:srcRect l="68375" t="62600" r="6425" b="12201"/>
          <a:stretch/>
        </p:blipFill>
        <p:spPr>
          <a:xfrm>
            <a:off x="798645" y="4581128"/>
            <a:ext cx="3600398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40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389148" y="476672"/>
            <a:ext cx="7135180" cy="630672"/>
            <a:chOff x="395536" y="378531"/>
            <a:chExt cx="7776864" cy="630672"/>
          </a:xfrm>
        </p:grpSpPr>
        <p:sp>
          <p:nvSpPr>
            <p:cNvPr id="5" name="직사각형 4"/>
            <p:cNvSpPr/>
            <p:nvPr/>
          </p:nvSpPr>
          <p:spPr>
            <a:xfrm>
              <a:off x="539552" y="505147"/>
              <a:ext cx="45719" cy="504056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95536" y="378531"/>
              <a:ext cx="7776864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ko-KR" altLang="en-US" sz="3200" b="1" spc="-300" dirty="0" smtClean="0"/>
                <a:t> 특성화 </a:t>
              </a:r>
              <a:r>
                <a:rPr lang="en-US" altLang="ko-KR" sz="3200" b="1" spc="-300" dirty="0" smtClean="0"/>
                <a:t>STEAM </a:t>
              </a:r>
              <a:r>
                <a:rPr lang="ko-KR" altLang="en-US" sz="3200" b="1" spc="-300" dirty="0" smtClean="0"/>
                <a:t>프로그램 운영 결과</a:t>
              </a:r>
              <a:endParaRPr lang="ko-KR" altLang="en-US" sz="3200" spc="-300" dirty="0" smtClean="0">
                <a:effectLst/>
                <a:latin typeface="HY견고딕" pitchFamily="18" charset="-127"/>
                <a:ea typeface="HY견고딕" pitchFamily="18" charset="-127"/>
                <a:cs typeface="Arial" pitchFamily="34" charset="0"/>
              </a:endParaRPr>
            </a:p>
          </p:txBody>
        </p:sp>
      </p:grpSp>
      <p:sp>
        <p:nvSpPr>
          <p:cNvPr id="7" name="직사각형 6"/>
          <p:cNvSpPr/>
          <p:nvPr/>
        </p:nvSpPr>
        <p:spPr>
          <a:xfrm>
            <a:off x="542254" y="1052736"/>
            <a:ext cx="4572000" cy="161890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 latinLnBrk="0">
              <a:lnSpc>
                <a:spcPct val="160000"/>
              </a:lnSpc>
            </a:pPr>
            <a:r>
              <a:rPr lang="en-US" altLang="ko-KR" sz="2600" b="1" kern="0" dirty="0" smtClean="0">
                <a:solidFill>
                  <a:srgbClr val="00B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2016</a:t>
            </a:r>
            <a:r>
              <a:rPr lang="ko-KR" altLang="en-US" sz="2600" b="1" kern="0" dirty="0" smtClean="0">
                <a:solidFill>
                  <a:srgbClr val="00B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년 추진내용</a:t>
            </a:r>
            <a:endParaRPr lang="ko-KR" altLang="en-US" sz="2600" b="1" kern="0" dirty="0">
              <a:solidFill>
                <a:srgbClr val="00B05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just" fontAlgn="base">
              <a:lnSpc>
                <a:spcPct val="160000"/>
              </a:lnSpc>
            </a:pPr>
            <a:r>
              <a:rPr lang="ko-KR" altLang="en-US" kern="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수학중심 </a:t>
            </a:r>
            <a:r>
              <a:rPr lang="en-US" altLang="ko-KR" kern="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STEAM </a:t>
            </a:r>
            <a:r>
              <a:rPr lang="ko-KR" altLang="en-US" kern="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프로그램 </a:t>
            </a:r>
            <a:endParaRPr lang="ko-KR" altLang="en-US" kern="0" dirty="0">
              <a:solidFill>
                <a:srgbClr val="00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just" fontAlgn="base">
              <a:lnSpc>
                <a:spcPct val="160000"/>
              </a:lnSpc>
            </a:pPr>
            <a:r>
              <a:rPr lang="en-US" altLang="ko-KR" kern="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:</a:t>
            </a:r>
            <a:r>
              <a:rPr lang="ko-KR" altLang="en-US" kern="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뚝딱 뚝딱 </a:t>
            </a:r>
            <a:r>
              <a:rPr lang="ko-KR" altLang="en-US" kern="0" dirty="0" err="1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수학방</a:t>
            </a:r>
            <a:r>
              <a:rPr lang="en-US" altLang="ko-KR" kern="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kern="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수혜 학생 수</a:t>
            </a:r>
            <a:r>
              <a:rPr lang="en-US" altLang="ko-KR" kern="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: 84</a:t>
            </a:r>
            <a:r>
              <a:rPr lang="ko-KR" altLang="en-US" kern="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명</a:t>
            </a:r>
            <a:r>
              <a:rPr lang="en-US" altLang="ko-KR" kern="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kern="0" dirty="0">
              <a:solidFill>
                <a:srgbClr val="00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219716"/>
              </p:ext>
            </p:extLst>
          </p:nvPr>
        </p:nvGraphicFramePr>
        <p:xfrm>
          <a:off x="6012160" y="1340768"/>
          <a:ext cx="2736304" cy="5413072"/>
        </p:xfrm>
        <a:graphic>
          <a:graphicData uri="http://schemas.openxmlformats.org/drawingml/2006/table">
            <a:tbl>
              <a:tblPr/>
              <a:tblGrid>
                <a:gridCol w="504056"/>
                <a:gridCol w="2232248"/>
              </a:tblGrid>
              <a:tr h="22428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 err="1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차시</a:t>
                      </a:r>
                      <a:endParaRPr lang="ko-KR" altLang="en-US" sz="1200" b="1" kern="0" spc="0" dirty="0"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46673" marR="46673" marT="12904" marB="12904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 smtClean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교수</a:t>
                      </a:r>
                      <a:r>
                        <a:rPr lang="en-US" altLang="ko-KR" sz="1200" b="1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·</a:t>
                      </a: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학습 내용</a:t>
                      </a:r>
                    </a:p>
                  </a:txBody>
                  <a:tcPr marL="46673" marR="46673" marT="12904" marB="129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F7"/>
                    </a:solidFill>
                  </a:tcPr>
                </a:tc>
              </a:tr>
              <a:tr h="19585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1</a:t>
                      </a:r>
                    </a:p>
                  </a:txBody>
                  <a:tcPr marL="46673" marR="46673" marT="12904" marB="12904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오리엔테이션</a:t>
                      </a:r>
                    </a:p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무게중심 새 </a:t>
                      </a:r>
                    </a:p>
                  </a:txBody>
                  <a:tcPr marL="46673" marR="46673" marT="12904" marB="129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63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2</a:t>
                      </a:r>
                    </a:p>
                  </a:txBody>
                  <a:tcPr marL="46673" marR="46673" marT="12904" marB="12904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7462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3</a:t>
                      </a:r>
                    </a:p>
                  </a:txBody>
                  <a:tcPr marL="46673" marR="46673" marT="12904" marB="12904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 err="1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장미큐브</a:t>
                      </a: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 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&amp; </a:t>
                      </a:r>
                      <a:r>
                        <a:rPr lang="ko-KR" altLang="en-US" sz="1200" kern="0" spc="0" dirty="0" err="1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매직장미큐브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46673" marR="46673" marT="12904" marB="129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89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4</a:t>
                      </a:r>
                    </a:p>
                  </a:txBody>
                  <a:tcPr marL="46673" marR="46673" marT="12904" marB="12904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1708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5</a:t>
                      </a:r>
                    </a:p>
                  </a:txBody>
                  <a:tcPr marL="46673" marR="46673" marT="12904" marB="12904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라인 아트</a:t>
                      </a:r>
                    </a:p>
                  </a:txBody>
                  <a:tcPr marL="46673" marR="46673" marT="12904" marB="129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39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6</a:t>
                      </a:r>
                    </a:p>
                  </a:txBody>
                  <a:tcPr marL="46673" marR="46673" marT="12904" marB="12904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9585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7</a:t>
                      </a:r>
                    </a:p>
                  </a:txBody>
                  <a:tcPr marL="46673" marR="46673" marT="12904" marB="12904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 err="1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스트링</a:t>
                      </a: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 아트</a:t>
                      </a:r>
                    </a:p>
                  </a:txBody>
                  <a:tcPr marL="46673" marR="46673" marT="12904" marB="129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424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8</a:t>
                      </a:r>
                    </a:p>
                  </a:txBody>
                  <a:tcPr marL="46673" marR="46673" marT="12904" marB="12904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9585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9</a:t>
                      </a:r>
                    </a:p>
                  </a:txBody>
                  <a:tcPr marL="46673" marR="46673" marT="12904" marB="12904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l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 err="1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토러스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(Torus) </a:t>
                      </a:r>
                      <a:r>
                        <a:rPr lang="ko-KR" altLang="en-US" sz="1200" kern="0" spc="0" dirty="0" err="1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슬라이스</a:t>
                      </a: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 폼</a:t>
                      </a:r>
                    </a:p>
                  </a:txBody>
                  <a:tcPr marL="46673" marR="46673" marT="12904" marB="129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424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10</a:t>
                      </a:r>
                    </a:p>
                  </a:txBody>
                  <a:tcPr marL="46673" marR="46673" marT="12904" marB="12904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9585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11</a:t>
                      </a:r>
                    </a:p>
                  </a:txBody>
                  <a:tcPr marL="46673" marR="46673" marT="12904" marB="12904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뒤틀린 입체도형 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&amp; </a:t>
                      </a: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하트퍼즐</a:t>
                      </a:r>
                    </a:p>
                  </a:txBody>
                  <a:tcPr marL="46673" marR="46673" marT="12904" marB="129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63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12</a:t>
                      </a:r>
                    </a:p>
                  </a:txBody>
                  <a:tcPr marL="46673" marR="46673" marT="12904" marB="12904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7462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13</a:t>
                      </a:r>
                    </a:p>
                  </a:txBody>
                  <a:tcPr marL="46673" marR="46673" marT="12904" marB="12904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 err="1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조지하트</a:t>
                      </a: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 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72 </a:t>
                      </a: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연필 제작</a:t>
                      </a:r>
                    </a:p>
                  </a:txBody>
                  <a:tcPr marL="46673" marR="46673" marT="12904" marB="129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00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14</a:t>
                      </a:r>
                    </a:p>
                  </a:txBody>
                  <a:tcPr marL="46673" marR="46673" marT="12904" marB="12904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3244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15</a:t>
                      </a:r>
                    </a:p>
                  </a:txBody>
                  <a:tcPr marL="46673" marR="46673" marT="12904" marB="12904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삼면접시 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&amp; </a:t>
                      </a:r>
                      <a:r>
                        <a:rPr lang="ko-KR" altLang="en-US" sz="1200" kern="0" spc="0" dirty="0" err="1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칼레이도사이클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46673" marR="46673" marT="12904" marB="129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72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16</a:t>
                      </a:r>
                    </a:p>
                  </a:txBody>
                  <a:tcPr marL="46673" marR="46673" marT="12904" marB="12904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3" name="표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635010"/>
              </p:ext>
            </p:extLst>
          </p:nvPr>
        </p:nvGraphicFramePr>
        <p:xfrm>
          <a:off x="1890517" y="2773713"/>
          <a:ext cx="3041523" cy="1951432"/>
        </p:xfrm>
        <a:graphic>
          <a:graphicData uri="http://schemas.openxmlformats.org/drawingml/2006/table">
            <a:tbl>
              <a:tblPr/>
              <a:tblGrid>
                <a:gridCol w="3041523"/>
              </a:tblGrid>
              <a:tr h="162113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b="1" kern="0" spc="0" dirty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30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뒤틀린 입체</a:t>
                      </a:r>
                      <a:endParaRPr lang="ko-KR" altLang="en-US" sz="1100" b="1" kern="0" spc="0" dirty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062" name="_x390785904" descr="EMB000012a0142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454" y="2773363"/>
            <a:ext cx="2911475" cy="1519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표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8993990"/>
              </p:ext>
            </p:extLst>
          </p:nvPr>
        </p:nvGraphicFramePr>
        <p:xfrm>
          <a:off x="3258796" y="4869160"/>
          <a:ext cx="3041396" cy="1872208"/>
        </p:xfrm>
        <a:graphic>
          <a:graphicData uri="http://schemas.openxmlformats.org/drawingml/2006/table">
            <a:tbl>
              <a:tblPr/>
              <a:tblGrid>
                <a:gridCol w="3041396"/>
              </a:tblGrid>
              <a:tr h="158417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b="1" kern="0" spc="0" dirty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무게 중심 새</a:t>
                      </a:r>
                      <a:endParaRPr lang="ko-KR" altLang="en-US" sz="1100" b="1" kern="0" spc="0" dirty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064" name="_x390785984" descr="EMB000012a014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870890"/>
            <a:ext cx="2911475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" name="표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3631115"/>
              </p:ext>
            </p:extLst>
          </p:nvPr>
        </p:nvGraphicFramePr>
        <p:xfrm>
          <a:off x="234333" y="4864812"/>
          <a:ext cx="3041523" cy="1889028"/>
        </p:xfrm>
        <a:graphic>
          <a:graphicData uri="http://schemas.openxmlformats.org/drawingml/2006/table">
            <a:tbl>
              <a:tblPr/>
              <a:tblGrid>
                <a:gridCol w="3041523"/>
              </a:tblGrid>
              <a:tr h="157969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b="1" kern="0" spc="0" dirty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334">
                <a:tc>
                  <a:txBody>
                    <a:bodyPr/>
                    <a:lstStyle/>
                    <a:p>
                      <a:pPr algn="ctr" fontAlgn="base" latinLnBrk="0"/>
                      <a:r>
                        <a:rPr lang="ko-KR" altLang="en-US" sz="11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쌍곡포물면</a:t>
                      </a:r>
                      <a:r>
                        <a:rPr lang="en-US" altLang="ko-KR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_</a:t>
                      </a:r>
                      <a:r>
                        <a:rPr lang="ko-KR" altLang="en-US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연필꽂이</a:t>
                      </a:r>
                      <a:endParaRPr lang="ko-KR" altLang="en-US" sz="11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065" name="_x390786144" descr="EMB000012a0143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70" y="4865225"/>
            <a:ext cx="2911475" cy="157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493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389148" y="494072"/>
            <a:ext cx="7135180" cy="630672"/>
            <a:chOff x="395536" y="378531"/>
            <a:chExt cx="7776864" cy="630672"/>
          </a:xfrm>
        </p:grpSpPr>
        <p:sp>
          <p:nvSpPr>
            <p:cNvPr id="5" name="직사각형 4"/>
            <p:cNvSpPr/>
            <p:nvPr/>
          </p:nvSpPr>
          <p:spPr>
            <a:xfrm>
              <a:off x="539552" y="505147"/>
              <a:ext cx="45719" cy="504056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95536" y="378531"/>
              <a:ext cx="7776864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ko-KR" altLang="en-US" sz="3200" b="1" spc="-300" dirty="0" smtClean="0"/>
                <a:t> 특성화 </a:t>
              </a:r>
              <a:r>
                <a:rPr lang="en-US" altLang="ko-KR" sz="3200" b="1" spc="-300" dirty="0" smtClean="0"/>
                <a:t>STEAM </a:t>
              </a:r>
              <a:r>
                <a:rPr lang="ko-KR" altLang="en-US" sz="3200" b="1" spc="-300" dirty="0" smtClean="0"/>
                <a:t>프로그램 운영 결과</a:t>
              </a:r>
              <a:endParaRPr lang="ko-KR" altLang="en-US" sz="3200" spc="-300" dirty="0" smtClean="0">
                <a:effectLst/>
                <a:latin typeface="HY견고딕" pitchFamily="18" charset="-127"/>
                <a:ea typeface="HY견고딕" pitchFamily="18" charset="-127"/>
                <a:cs typeface="Arial" pitchFamily="34" charset="0"/>
              </a:endParaRPr>
            </a:p>
          </p:txBody>
        </p:sp>
      </p:grp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5185307"/>
              </p:ext>
            </p:extLst>
          </p:nvPr>
        </p:nvGraphicFramePr>
        <p:xfrm>
          <a:off x="395599" y="1282874"/>
          <a:ext cx="3041523" cy="2387346"/>
        </p:xfrm>
        <a:graphic>
          <a:graphicData uri="http://schemas.openxmlformats.org/drawingml/2006/table">
            <a:tbl>
              <a:tblPr/>
              <a:tblGrid>
                <a:gridCol w="3041523"/>
              </a:tblGrid>
              <a:tr h="203288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b="1" kern="0" spc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445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토러스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100" b="1" kern="0" spc="0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슬라이스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폼</a:t>
                      </a:r>
                      <a:endParaRPr lang="ko-KR" altLang="en-US" sz="1100" b="1" kern="0" spc="0" dirty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073" name="_x390786384" descr="EMB000012a014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9427"/>
            <a:ext cx="2911475" cy="199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8366381"/>
              </p:ext>
            </p:extLst>
          </p:nvPr>
        </p:nvGraphicFramePr>
        <p:xfrm>
          <a:off x="3051302" y="2395590"/>
          <a:ext cx="3041396" cy="2387346"/>
        </p:xfrm>
        <a:graphic>
          <a:graphicData uri="http://schemas.openxmlformats.org/drawingml/2006/table">
            <a:tbl>
              <a:tblPr/>
              <a:tblGrid>
                <a:gridCol w="3041396"/>
              </a:tblGrid>
              <a:tr h="203288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b="1" kern="0" spc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445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조지 하트의 </a:t>
                      </a: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72 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펜슬</a:t>
                      </a:r>
                      <a:endParaRPr lang="ko-KR" altLang="en-US" sz="1100" b="1" kern="0" spc="0" dirty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074" name="_x391117056" descr="EMB000012a0143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175" y="2382143"/>
            <a:ext cx="2911475" cy="199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표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8709244"/>
              </p:ext>
            </p:extLst>
          </p:nvPr>
        </p:nvGraphicFramePr>
        <p:xfrm>
          <a:off x="5923092" y="1282906"/>
          <a:ext cx="3041396" cy="2093849"/>
        </p:xfrm>
        <a:graphic>
          <a:graphicData uri="http://schemas.openxmlformats.org/drawingml/2006/table">
            <a:tbl>
              <a:tblPr/>
              <a:tblGrid>
                <a:gridCol w="3041396"/>
              </a:tblGrid>
              <a:tr h="173939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b="1" kern="0" spc="0" dirty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445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칼레이도사이클</a:t>
                      </a:r>
                      <a:endParaRPr lang="ko-KR" altLang="en-US" sz="1100" b="1" kern="0" spc="0" dirty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075" name="_x391117536" descr="EMB000012a014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965" y="1268760"/>
            <a:ext cx="2911475" cy="170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34040" y="3417047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76" name="_x37881120" descr="EMB000012a0144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8" r="8621" b="9764"/>
          <a:stretch>
            <a:fillRect/>
          </a:stretch>
        </p:blipFill>
        <p:spPr bwMode="auto">
          <a:xfrm>
            <a:off x="168978" y="3874247"/>
            <a:ext cx="2676525" cy="290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78" name="_x37880800" descr="EMB000012a0144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8" r="7056" b="44472"/>
          <a:stretch>
            <a:fillRect/>
          </a:stretch>
        </p:blipFill>
        <p:spPr bwMode="auto">
          <a:xfrm>
            <a:off x="6324094" y="3783708"/>
            <a:ext cx="2622550" cy="2988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607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389148" y="494072"/>
            <a:ext cx="7135180" cy="630672"/>
            <a:chOff x="395536" y="378531"/>
            <a:chExt cx="7776864" cy="630672"/>
          </a:xfrm>
        </p:grpSpPr>
        <p:sp>
          <p:nvSpPr>
            <p:cNvPr id="5" name="직사각형 4"/>
            <p:cNvSpPr/>
            <p:nvPr/>
          </p:nvSpPr>
          <p:spPr>
            <a:xfrm>
              <a:off x="539552" y="505147"/>
              <a:ext cx="45719" cy="504056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95536" y="378531"/>
              <a:ext cx="7776864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ko-KR" altLang="en-US" sz="3200" b="1" spc="-300" dirty="0" smtClean="0"/>
                <a:t> </a:t>
              </a:r>
              <a:r>
                <a:rPr lang="ko-KR" altLang="en-US" sz="3200" b="1" spc="-300" dirty="0" smtClean="0"/>
                <a:t> </a:t>
              </a:r>
              <a:r>
                <a:rPr lang="en-US" altLang="ko-KR" sz="3200" b="1" spc="-300" dirty="0" smtClean="0"/>
                <a:t>STEAM </a:t>
              </a:r>
              <a:r>
                <a:rPr lang="ko-KR" altLang="en-US" sz="3200" b="1" spc="-300" dirty="0" smtClean="0"/>
                <a:t>수업 관련 설문결과 분석</a:t>
              </a:r>
              <a:endParaRPr lang="ko-KR" altLang="en-US" sz="3200" spc="-300" dirty="0" smtClean="0">
                <a:effectLst/>
                <a:latin typeface="HY견고딕" pitchFamily="18" charset="-127"/>
                <a:ea typeface="HY견고딕" pitchFamily="18" charset="-127"/>
                <a:cs typeface="Arial" pitchFamily="34" charset="0"/>
              </a:endParaRPr>
            </a:p>
          </p:txBody>
        </p:sp>
      </p:grp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34040" y="3417047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5" name="직사각형 14"/>
          <p:cNvSpPr/>
          <p:nvPr/>
        </p:nvSpPr>
        <p:spPr>
          <a:xfrm>
            <a:off x="521282" y="908720"/>
            <a:ext cx="3123724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en-US" altLang="ko-KR" kern="0" dirty="0" smtClean="0">
                <a:solidFill>
                  <a:srgbClr val="7030A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:STEAM </a:t>
            </a:r>
            <a:r>
              <a:rPr lang="ko-KR" altLang="en-US" kern="0" dirty="0" smtClean="0">
                <a:solidFill>
                  <a:srgbClr val="7030A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태도 검사</a:t>
            </a:r>
            <a:r>
              <a:rPr lang="en-US" altLang="ko-KR" kern="0" dirty="0" smtClean="0">
                <a:solidFill>
                  <a:srgbClr val="7030A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kern="0" dirty="0" smtClean="0">
                <a:solidFill>
                  <a:srgbClr val="7030A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사전</a:t>
            </a:r>
            <a:r>
              <a:rPr lang="en-US" altLang="ko-KR" kern="0" dirty="0" smtClean="0">
                <a:solidFill>
                  <a:srgbClr val="7030A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en-US" altLang="ko-KR" kern="0" dirty="0">
              <a:solidFill>
                <a:srgbClr val="7030A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2"/>
          <a:srcRect l="55775" t="22280" r="9051" b="29000"/>
          <a:stretch/>
        </p:blipFill>
        <p:spPr>
          <a:xfrm>
            <a:off x="923268" y="1412776"/>
            <a:ext cx="2954909" cy="2557981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3"/>
          <a:srcRect l="9576" t="34880" r="54200" b="15561"/>
          <a:stretch/>
        </p:blipFill>
        <p:spPr>
          <a:xfrm>
            <a:off x="4929787" y="1579159"/>
            <a:ext cx="3314621" cy="2407531"/>
          </a:xfrm>
          <a:prstGeom prst="rect">
            <a:avLst/>
          </a:prstGeom>
        </p:spPr>
      </p:pic>
      <p:sp>
        <p:nvSpPr>
          <p:cNvPr id="24" name="직사각형 23"/>
          <p:cNvSpPr/>
          <p:nvPr/>
        </p:nvSpPr>
        <p:spPr>
          <a:xfrm>
            <a:off x="521282" y="3829573"/>
            <a:ext cx="3123724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en-US" altLang="ko-KR" kern="0" dirty="0" smtClean="0">
                <a:solidFill>
                  <a:srgbClr val="7030A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:STEAM </a:t>
            </a:r>
            <a:r>
              <a:rPr lang="ko-KR" altLang="en-US" kern="0" dirty="0" smtClean="0">
                <a:solidFill>
                  <a:srgbClr val="7030A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태도 검사</a:t>
            </a:r>
            <a:r>
              <a:rPr lang="en-US" altLang="ko-KR" kern="0" dirty="0" smtClean="0">
                <a:solidFill>
                  <a:srgbClr val="7030A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kern="0" dirty="0" smtClean="0">
                <a:solidFill>
                  <a:srgbClr val="7030A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사후</a:t>
            </a:r>
            <a:r>
              <a:rPr lang="en-US" altLang="ko-KR" kern="0" dirty="0" smtClean="0">
                <a:solidFill>
                  <a:srgbClr val="7030A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en-US" altLang="ko-KR" kern="0" dirty="0">
              <a:solidFill>
                <a:srgbClr val="7030A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4"/>
          <a:srcRect l="56300" t="25641" r="9575" b="23961"/>
          <a:stretch/>
        </p:blipFill>
        <p:spPr>
          <a:xfrm>
            <a:off x="923267" y="4338000"/>
            <a:ext cx="2954909" cy="2520000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5"/>
          <a:srcRect l="11151" t="32360" r="54199" b="19760"/>
          <a:stretch/>
        </p:blipFill>
        <p:spPr>
          <a:xfrm>
            <a:off x="4929787" y="4365104"/>
            <a:ext cx="3314621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45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389148" y="494072"/>
            <a:ext cx="7135180" cy="630672"/>
            <a:chOff x="395536" y="378531"/>
            <a:chExt cx="7776864" cy="630672"/>
          </a:xfrm>
        </p:grpSpPr>
        <p:sp>
          <p:nvSpPr>
            <p:cNvPr id="5" name="직사각형 4"/>
            <p:cNvSpPr/>
            <p:nvPr/>
          </p:nvSpPr>
          <p:spPr>
            <a:xfrm>
              <a:off x="539552" y="505147"/>
              <a:ext cx="45719" cy="504056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95536" y="378531"/>
              <a:ext cx="7776864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ko-KR" altLang="en-US" sz="3200" b="1" spc="-300" dirty="0" smtClean="0"/>
                <a:t> </a:t>
              </a:r>
              <a:r>
                <a:rPr lang="ko-KR" altLang="en-US" sz="3200" b="1" spc="-300" dirty="0" smtClean="0"/>
                <a:t> </a:t>
              </a:r>
              <a:r>
                <a:rPr lang="en-US" altLang="ko-KR" sz="3200" b="1" spc="-300" dirty="0" smtClean="0"/>
                <a:t>STEAM </a:t>
              </a:r>
              <a:r>
                <a:rPr lang="ko-KR" altLang="en-US" sz="3200" b="1" spc="-300" dirty="0" smtClean="0"/>
                <a:t>수업 관련 설문결과 분석</a:t>
              </a:r>
              <a:endParaRPr lang="ko-KR" altLang="en-US" sz="3200" spc="-300" dirty="0" smtClean="0">
                <a:effectLst/>
                <a:latin typeface="HY견고딕" pitchFamily="18" charset="-127"/>
                <a:ea typeface="HY견고딕" pitchFamily="18" charset="-127"/>
                <a:cs typeface="Arial" pitchFamily="34" charset="0"/>
              </a:endParaRPr>
            </a:p>
          </p:txBody>
        </p:sp>
      </p:grp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34040" y="3417047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5" name="직사각형 14"/>
          <p:cNvSpPr/>
          <p:nvPr/>
        </p:nvSpPr>
        <p:spPr>
          <a:xfrm>
            <a:off x="521282" y="1093269"/>
            <a:ext cx="3123724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en-US" altLang="ko-KR" kern="0" dirty="0" smtClean="0">
                <a:solidFill>
                  <a:srgbClr val="7030A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:STEAM </a:t>
            </a:r>
            <a:r>
              <a:rPr lang="ko-KR" altLang="en-US" kern="0" dirty="0" smtClean="0">
                <a:solidFill>
                  <a:srgbClr val="7030A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만족도 검사</a:t>
            </a:r>
            <a:endParaRPr lang="en-US" altLang="ko-KR" kern="0" dirty="0">
              <a:solidFill>
                <a:srgbClr val="7030A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2"/>
          <a:srcRect l="56299" t="23120" r="9576" b="24801"/>
          <a:stretch/>
        </p:blipFill>
        <p:spPr>
          <a:xfrm>
            <a:off x="636411" y="1556792"/>
            <a:ext cx="4151613" cy="396000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3"/>
          <a:srcRect l="11151" t="34041" r="54199" b="13040"/>
          <a:stretch/>
        </p:blipFill>
        <p:spPr>
          <a:xfrm>
            <a:off x="4769564" y="2636912"/>
            <a:ext cx="4266932" cy="407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34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1548</TotalTime>
  <Words>543</Words>
  <Application>Microsoft Office PowerPoint</Application>
  <PresentationFormat>화면 슬라이드 쇼(4:3)</PresentationFormat>
  <Paragraphs>143</Paragraphs>
  <Slides>13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13</vt:i4>
      </vt:variant>
    </vt:vector>
  </HeadingPairs>
  <TitlesOfParts>
    <vt:vector size="18" baseType="lpstr">
      <vt:lpstr>맑은 고딕</vt:lpstr>
      <vt:lpstr>HY견고딕</vt:lpstr>
      <vt:lpstr>바탕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cgch</dc:creator>
  <cp:lastModifiedBy>교사용</cp:lastModifiedBy>
  <cp:revision>164</cp:revision>
  <dcterms:created xsi:type="dcterms:W3CDTF">2014-08-06T13:13:02Z</dcterms:created>
  <dcterms:modified xsi:type="dcterms:W3CDTF">2017-01-23T04:28:44Z</dcterms:modified>
</cp:coreProperties>
</file>